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1" r:id="rId9"/>
    <p:sldId id="272" r:id="rId10"/>
    <p:sldId id="273" r:id="rId11"/>
    <p:sldId id="270" r:id="rId12"/>
    <p:sldId id="267" r:id="rId13"/>
    <p:sldId id="268" r:id="rId14"/>
    <p:sldId id="265" r:id="rId15"/>
    <p:sldId id="274" r:id="rId16"/>
    <p:sldId id="275" r:id="rId17"/>
    <p:sldId id="277" r:id="rId18"/>
    <p:sldId id="276" r:id="rId19"/>
    <p:sldId id="279" r:id="rId20"/>
    <p:sldId id="281" r:id="rId21"/>
    <p:sldId id="280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84" r:id="rId31"/>
    <p:sldId id="258" r:id="rId32"/>
    <p:sldId id="278" r:id="rId33"/>
    <p:sldId id="25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7E118-C827-45EB-8517-3F4EB722D178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C1CC-AA0E-4C26-A2F8-9BB44133E0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77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C1CC-AA0E-4C26-A2F8-9BB44133E0C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3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EECA9-39D7-41C5-AFBD-D8BCED7FE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8177CA-FCAA-4349-BB62-CC2516221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079383-9FCD-4B8B-AA81-D038EF9D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7ED5C5-DB53-4412-84BD-3B66FEA5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E0EAE-9FFB-47A4-A1E2-2495D2E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5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1CEA9-B4B4-47EC-9F86-90254D46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3ED4BF-B904-4BB2-9C5A-07B30208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854EF-CB12-41CA-BB97-748C74B3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6F7A0-70EC-4252-BAC2-F8CAB490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ED540-2081-40EE-8EAD-010813E3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0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631CE3-0E17-4511-B7F7-7204FC4C0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2BB40C-271B-4CD2-9A2B-5AEE1AA31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7E9D9-ACCE-4E26-8E79-EE7B581D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2F9FD-F10B-4A20-9CF6-BC3DFC706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7462E-ACA5-4A11-9567-AB3F0177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17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E2429-FB7B-40B8-9EFC-C36E728E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C9ED3-20DC-43CA-B0FD-8E385803D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543B1-17C4-408D-8A3C-C7BD0417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78DBA-9CFA-4D8E-AE19-99CE0A96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C5F19-634D-4685-AB90-F0F88183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82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BF985-9DDF-4B32-936E-0462CCFA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E6FA1-F0AB-4EFC-A7E3-5DB54AEC1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63195-1C97-480C-9565-78C5ABD2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979A1-785A-45C6-B051-0E5C53A3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BA0CC5-20CA-42D0-9739-D272A589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79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CCA02-8576-450B-99F3-9147AB5E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16986-97A7-4B8D-B907-48C7F528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1430DF-9714-4AFF-B6E0-47B133736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B76F5A-FF2F-413B-8330-E9B2493B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098E9-9D22-4258-9CD7-1B96E914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B9FAF-A51B-4DA9-8428-8EEC363C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3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BAEBB-FDF1-4BAC-812E-9D8FB082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4223F-9637-461E-A97A-3F116A83F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028FCE-F9CE-48BC-AEFF-8178559E3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D33458-A25E-4CA9-A51D-110A9B692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2AF4EA-8D3B-41B3-A1ED-293E47A8B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268B6-37EC-4A11-8150-C25B423E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943BB8-5A52-4DEA-9E9C-9C72EA1B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E79330-15CE-461C-919E-5A7EECB8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47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A06B-B74C-4F18-862B-85F2E3AB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E135D2-EE60-46EA-AF19-D85EB79F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DAA77B-64D5-4B07-85ED-9E498154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72E50E-F5F0-4616-8789-34E79BBF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59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329077-20F8-4491-8C4B-95C20CC6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96DE87-FC90-4C9C-8F7E-9E778A98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FFADC7-2A3E-404B-A276-7C09B2F9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46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964DE-DE73-4EEA-84B5-88339858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46C32-DC0E-4741-AFB9-951D5243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8BB8E5-27B1-4681-84CA-BAD53A84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13EE39-173D-4E2A-AC88-44A7C9A2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3A3B0F-CAD5-45E6-8D24-72FA6B9E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A11868-8C41-4BD4-8FD1-D057D8D7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37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3C702-B916-4CB4-AAA7-CE75C399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05D2E8-2683-4E6F-9003-84E35C7E0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21A55-A8DD-448D-835B-E57E994F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04F0CE-A81A-4BDA-9CB3-D1B29223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E7063-481B-48E1-A873-70679668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9F452C-E871-4D40-98CF-ECAB9EF6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87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2BBE07-EDB4-4ED2-AF9B-0EAF6F34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C70EA-A84A-4CCF-B32B-17E2B0CB7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10CD8-B13B-4299-AADC-1193BBAF3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E08CF-0A04-4CFD-9DF4-4DB7E921B710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37310-9BE9-4A00-98CD-EE07680F1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687A3-9693-4799-BA7A-3CC645A7C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89F72-0FBD-4FBC-ADB3-E7DCFF60A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34.png"/><Relationship Id="rId2" Type="http://schemas.openxmlformats.org/officeDocument/2006/relationships/image" Target="../media/image3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3.png"/><Relationship Id="rId5" Type="http://schemas.openxmlformats.org/officeDocument/2006/relationships/image" Target="../media/image38.png"/><Relationship Id="rId15" Type="http://schemas.openxmlformats.org/officeDocument/2006/relationships/image" Target="../media/image26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crc.hitsz.edu.cn/info/1037/1162.htm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IceFlameWorm/NLP_Datasets/tree/master/ATE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pluto-junzeng/CNSD" TargetMode="External"/><Relationship Id="rId4" Type="http://schemas.openxmlformats.org/officeDocument/2006/relationships/hyperlink" Target="http://icrc.hitsz.edu.cn/Article/show/171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0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47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47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9;p34">
            <a:extLst>
              <a:ext uri="{FF2B5EF4-FFF2-40B4-BE49-F238E27FC236}">
                <a16:creationId xmlns:a16="http://schemas.microsoft.com/office/drawing/2014/main" id="{90AA30D1-BC9C-430F-BDCB-EB4099B673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55434" y="158711"/>
            <a:ext cx="12188825" cy="65405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C4123134-B197-44E4-98CB-8D59F62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" y="2783839"/>
            <a:ext cx="12188825" cy="1423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13B95C-C207-4AB9-A445-F8E554F5C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240" y="2875279"/>
            <a:ext cx="9144000" cy="95980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对比学习</a:t>
            </a:r>
            <a:r>
              <a:rPr lang="zh-CN" altLang="en-US" sz="3200" dirty="0"/>
              <a:t>在</a:t>
            </a:r>
            <a:r>
              <a:rPr lang="zh-CN" altLang="en-US" sz="3200" b="1" dirty="0"/>
              <a:t>文本相似度计算</a:t>
            </a:r>
            <a:r>
              <a:rPr lang="zh-CN" altLang="en-US" sz="3200" dirty="0"/>
              <a:t>任务上的应用</a:t>
            </a:r>
          </a:p>
        </p:txBody>
      </p:sp>
    </p:spTree>
    <p:extLst>
      <p:ext uri="{BB962C8B-B14F-4D97-AF65-F5344CB8AC3E}">
        <p14:creationId xmlns:p14="http://schemas.microsoft.com/office/powerpoint/2010/main" val="281176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2DAF1-2976-43A8-ADD1-5027567DE3DF}"/>
              </a:ext>
            </a:extLst>
          </p:cNvPr>
          <p:cNvSpPr/>
          <p:nvPr/>
        </p:nvSpPr>
        <p:spPr>
          <a:xfrm>
            <a:off x="114935" y="177800"/>
            <a:ext cx="6402703" cy="441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702657-E6D0-4D55-91C6-1711CD7E6127}"/>
              </a:ext>
            </a:extLst>
          </p:cNvPr>
          <p:cNvSpPr/>
          <p:nvPr/>
        </p:nvSpPr>
        <p:spPr>
          <a:xfrm>
            <a:off x="155571" y="2439702"/>
            <a:ext cx="3016244" cy="20980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E30FC3-6953-4115-B6F3-E75874C18F9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86080" y="2387600"/>
            <a:ext cx="6131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A3F112-20FD-4DE8-88B1-4478109065D6}"/>
              </a:ext>
            </a:extLst>
          </p:cNvPr>
          <p:cNvCxnSpPr>
            <a:cxnSpLocks/>
          </p:cNvCxnSpPr>
          <p:nvPr/>
        </p:nvCxnSpPr>
        <p:spPr>
          <a:xfrm flipH="1" flipV="1">
            <a:off x="3241040" y="233680"/>
            <a:ext cx="5081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3AFC4E5-FC43-4C03-B180-A17F3EE68AEE}"/>
              </a:ext>
            </a:extLst>
          </p:cNvPr>
          <p:cNvSpPr txBox="1"/>
          <p:nvPr/>
        </p:nvSpPr>
        <p:spPr>
          <a:xfrm>
            <a:off x="4942846" y="3702149"/>
            <a:ext cx="158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8DA539-4814-4B94-94F8-7F8AA07744A8}"/>
              </a:ext>
            </a:extLst>
          </p:cNvPr>
          <p:cNvSpPr txBox="1"/>
          <p:nvPr/>
        </p:nvSpPr>
        <p:spPr>
          <a:xfrm>
            <a:off x="292102" y="2752805"/>
            <a:ext cx="20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/>
              <p:nvPr/>
            </p:nvSpPr>
            <p:spPr>
              <a:xfrm>
                <a:off x="3235960" y="258064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60" y="2580640"/>
                <a:ext cx="1249679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/>
              <p:nvPr/>
            </p:nvSpPr>
            <p:spPr>
              <a:xfrm>
                <a:off x="1996442" y="258064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42" y="2580640"/>
                <a:ext cx="1249679" cy="369332"/>
              </a:xfrm>
              <a:prstGeom prst="rect">
                <a:avLst/>
              </a:prstGeom>
              <a:blipFill>
                <a:blip r:embed="rId3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4AF6498-805F-4521-98F8-08FB7F9112ED}"/>
              </a:ext>
            </a:extLst>
          </p:cNvPr>
          <p:cNvSpPr txBox="1"/>
          <p:nvPr/>
        </p:nvSpPr>
        <p:spPr>
          <a:xfrm>
            <a:off x="185431" y="3702148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C9CE5B-C4F4-42B7-8223-6F545E969F5E}"/>
              </a:ext>
            </a:extLst>
          </p:cNvPr>
          <p:cNvSpPr txBox="1"/>
          <p:nvPr/>
        </p:nvSpPr>
        <p:spPr>
          <a:xfrm>
            <a:off x="184153" y="2443480"/>
            <a:ext cx="17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Pretext tasks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A7FCE-4052-4811-8519-962AD0412F29}"/>
              </a:ext>
            </a:extLst>
          </p:cNvPr>
          <p:cNvSpPr txBox="1"/>
          <p:nvPr/>
        </p:nvSpPr>
        <p:spPr>
          <a:xfrm>
            <a:off x="5039360" y="2834640"/>
            <a:ext cx="177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Regressor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A9A461-A58C-4D91-8EDF-9A8CAFC9DBB0}"/>
              </a:ext>
            </a:extLst>
          </p:cNvPr>
          <p:cNvSpPr txBox="1"/>
          <p:nvPr/>
        </p:nvSpPr>
        <p:spPr>
          <a:xfrm>
            <a:off x="184152" y="249057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Unsupervised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Generative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32C8BB-3F9A-4203-A611-916710C25E76}"/>
              </a:ext>
            </a:extLst>
          </p:cNvPr>
          <p:cNvSpPr txBox="1"/>
          <p:nvPr/>
        </p:nvSpPr>
        <p:spPr>
          <a:xfrm>
            <a:off x="184152" y="998834"/>
            <a:ext cx="303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MLM(autoencoder)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LM(autoregressive)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/>
              <p:nvPr/>
            </p:nvSpPr>
            <p:spPr>
              <a:xfrm>
                <a:off x="1996442" y="1962389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42" y="1962389"/>
                <a:ext cx="1249679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8C7C72BF-D69D-46E6-B45D-2C541B591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87" y="3322320"/>
            <a:ext cx="5370596" cy="320085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4004728-9A03-4686-AD77-C65BE92CA215}"/>
              </a:ext>
            </a:extLst>
          </p:cNvPr>
          <p:cNvSpPr txBox="1"/>
          <p:nvPr/>
        </p:nvSpPr>
        <p:spPr>
          <a:xfrm>
            <a:off x="7241536" y="1464270"/>
            <a:ext cx="388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无监督</a:t>
            </a:r>
            <a:r>
              <a:rPr lang="en-US" altLang="zh-CN" dirty="0"/>
              <a:t>(</a:t>
            </a:r>
            <a:r>
              <a:rPr lang="zh-CN" altLang="en-US" dirty="0"/>
              <a:t>自监督</a:t>
            </a:r>
            <a:r>
              <a:rPr lang="en-US" altLang="zh-CN" dirty="0"/>
              <a:t>)</a:t>
            </a:r>
            <a:r>
              <a:rPr lang="zh-CN" altLang="en-US" dirty="0"/>
              <a:t>判别式学习，目标是判别样本是否满足预置的学习信号。更加关注样本级别</a:t>
            </a:r>
            <a:r>
              <a:rPr lang="en-US" altLang="zh-CN" dirty="0"/>
              <a:t>(</a:t>
            </a:r>
            <a:r>
              <a:rPr lang="zh-CN" altLang="en-US" dirty="0"/>
              <a:t>句子级别</a:t>
            </a:r>
            <a:r>
              <a:rPr lang="en-US" altLang="zh-CN" dirty="0"/>
              <a:t>)</a:t>
            </a:r>
            <a:r>
              <a:rPr lang="zh-CN" altLang="en-US" dirty="0"/>
              <a:t>的特征</a:t>
            </a:r>
          </a:p>
        </p:txBody>
      </p:sp>
    </p:spTree>
    <p:extLst>
      <p:ext uri="{BB962C8B-B14F-4D97-AF65-F5344CB8AC3E}">
        <p14:creationId xmlns:p14="http://schemas.microsoft.com/office/powerpoint/2010/main" val="2936460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F9E4E9-F199-4454-B627-BA34E760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9" y="305881"/>
            <a:ext cx="7596505" cy="25137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AD1B3B-10BD-491D-A3B5-80BC7ABD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5" y="3073400"/>
            <a:ext cx="72263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AB2AC2-3D98-4B1E-82B2-7B53D9BF6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1" y="2081892"/>
            <a:ext cx="7059020" cy="42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0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F9E4E9-F199-4454-B627-BA34E760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9" y="305881"/>
            <a:ext cx="7596505" cy="2513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712CD6-3A37-49B8-B260-1AC4FE96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" y="3296328"/>
            <a:ext cx="7515225" cy="310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0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F677F5C-0A7E-4420-9921-B02AEB64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1" y="4112625"/>
            <a:ext cx="2989470" cy="139552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DC61A6F-F08F-4BFD-9B3D-E4625EC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710" y="4164168"/>
            <a:ext cx="2902226" cy="13439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2AB2D3D-7CD1-4A58-8FD5-078B66A97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61" y="231789"/>
            <a:ext cx="5019040" cy="34858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2B8A8C-5FF5-42D3-8044-32A9D0E25C99}"/>
              </a:ext>
            </a:extLst>
          </p:cNvPr>
          <p:cNvSpPr txBox="1"/>
          <p:nvPr/>
        </p:nvSpPr>
        <p:spPr>
          <a:xfrm>
            <a:off x="589280" y="231789"/>
            <a:ext cx="5740400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无监督生成式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对输入数据进行建模，使得输入与输出尽可能相似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关注细粒度的像素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相关模型：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autoencoder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F09224-582E-4CFF-A638-A83A4086B8F1}"/>
              </a:ext>
            </a:extLst>
          </p:cNvPr>
          <p:cNvSpPr txBox="1"/>
          <p:nvPr/>
        </p:nvSpPr>
        <p:spPr>
          <a:xfrm>
            <a:off x="1076351" y="5954663"/>
            <a:ext cx="934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某些场景下，像素级别的特征并不是非常重要的，我们需要的是更高维度的特征。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625AE4-C9B2-4677-8343-E559FC3A87C6}"/>
              </a:ext>
            </a:extLst>
          </p:cNvPr>
          <p:cNvSpPr txBox="1"/>
          <p:nvPr/>
        </p:nvSpPr>
        <p:spPr>
          <a:xfrm>
            <a:off x="589280" y="1782480"/>
            <a:ext cx="5740400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自监督判别式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自监督任务也称为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 task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，需要指定一个监督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关注更高级别的如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图片、句子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 task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 rotation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不关心模型在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 task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上的指标，更关注的是学习到的特征表示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47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D998C3-95E7-4CA3-8E0F-B9C60014D104}"/>
              </a:ext>
            </a:extLst>
          </p:cNvPr>
          <p:cNvSpPr/>
          <p:nvPr/>
        </p:nvSpPr>
        <p:spPr>
          <a:xfrm>
            <a:off x="3545838" y="949960"/>
            <a:ext cx="6402703" cy="441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4919DB-C43A-4C32-9F9A-64AFB9D8146F}"/>
              </a:ext>
            </a:extLst>
          </p:cNvPr>
          <p:cNvSpPr/>
          <p:nvPr/>
        </p:nvSpPr>
        <p:spPr>
          <a:xfrm>
            <a:off x="5427345" y="4159402"/>
            <a:ext cx="3117215" cy="1028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907A90-ADFD-4EB6-972B-91F1A23CF5F9}"/>
              </a:ext>
            </a:extLst>
          </p:cNvPr>
          <p:cNvSpPr txBox="1"/>
          <p:nvPr/>
        </p:nvSpPr>
        <p:spPr>
          <a:xfrm>
            <a:off x="190990" y="1457451"/>
            <a:ext cx="3354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喜欢打篮球的男生喜欢什么样的女生	</a:t>
            </a:r>
            <a:endParaRPr lang="en-US" altLang="zh-CN" sz="1200" dirty="0"/>
          </a:p>
          <a:p>
            <a:r>
              <a:rPr lang="zh-CN" altLang="en-US" sz="1200" dirty="0"/>
              <a:t>我手机丢了，我想换个手机	</a:t>
            </a:r>
            <a:endParaRPr lang="en-US" altLang="zh-CN" sz="1200" dirty="0"/>
          </a:p>
          <a:p>
            <a:r>
              <a:rPr lang="zh-CN" altLang="en-US" sz="1200" dirty="0"/>
              <a:t>红豆薏米粥减肥靠谱吗	</a:t>
            </a:r>
            <a:endParaRPr lang="en-US" altLang="zh-CN" sz="1200" dirty="0"/>
          </a:p>
          <a:p>
            <a:r>
              <a:rPr lang="zh-CN" altLang="en-US" sz="1200" dirty="0"/>
              <a:t>大写的万字，怎么写？	</a:t>
            </a:r>
            <a:endParaRPr lang="en-US" altLang="zh-CN" sz="1200" dirty="0"/>
          </a:p>
          <a:p>
            <a:r>
              <a:rPr lang="zh-CN" altLang="en-US" sz="1200" dirty="0"/>
              <a:t>网易新闻和腾讯新闻哪个强</a:t>
            </a:r>
            <a:endParaRPr lang="en-US" altLang="zh-CN" sz="1200" dirty="0"/>
          </a:p>
          <a:p>
            <a:r>
              <a:rPr lang="zh-CN" altLang="en-US" sz="1200" dirty="0"/>
              <a:t>去哪儿网特价机票怎样订	</a:t>
            </a:r>
            <a:endParaRPr lang="en-US" altLang="zh-CN" sz="1200" dirty="0"/>
          </a:p>
          <a:p>
            <a:r>
              <a:rPr lang="zh-CN" altLang="en-US" sz="1200" dirty="0"/>
              <a:t>时空猎人腾讯版怎么刷龙影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F0628B-632A-44C4-9C8D-EEE2F2C7E57D}"/>
              </a:ext>
            </a:extLst>
          </p:cNvPr>
          <p:cNvSpPr txBox="1"/>
          <p:nvPr/>
        </p:nvSpPr>
        <p:spPr>
          <a:xfrm>
            <a:off x="199696" y="350662"/>
            <a:ext cx="19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无监督形式？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E184D73-E037-41BC-9F1B-D5415FD4BB7A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3816983" y="3159760"/>
            <a:ext cx="6131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09ECCB7-B296-4103-8740-88DA971B9702}"/>
              </a:ext>
            </a:extLst>
          </p:cNvPr>
          <p:cNvCxnSpPr>
            <a:cxnSpLocks/>
          </p:cNvCxnSpPr>
          <p:nvPr/>
        </p:nvCxnSpPr>
        <p:spPr>
          <a:xfrm flipH="1" flipV="1">
            <a:off x="6671943" y="1005840"/>
            <a:ext cx="5081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0639F-770C-416D-BBC7-B9CB5E8ADBC7}"/>
              </a:ext>
            </a:extLst>
          </p:cNvPr>
          <p:cNvSpPr txBox="1"/>
          <p:nvPr/>
        </p:nvSpPr>
        <p:spPr>
          <a:xfrm>
            <a:off x="8452146" y="4462750"/>
            <a:ext cx="158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541427-352F-4D62-8283-69140E2AEA69}"/>
              </a:ext>
            </a:extLst>
          </p:cNvPr>
          <p:cNvSpPr txBox="1"/>
          <p:nvPr/>
        </p:nvSpPr>
        <p:spPr>
          <a:xfrm>
            <a:off x="3723005" y="3524965"/>
            <a:ext cx="20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EEB640-5D1D-415F-889B-CE1C81361646}"/>
                  </a:ext>
                </a:extLst>
              </p:cNvPr>
              <p:cNvSpPr txBox="1"/>
              <p:nvPr/>
            </p:nvSpPr>
            <p:spPr>
              <a:xfrm>
                <a:off x="6666863" y="335280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EEB640-5D1D-415F-889B-CE1C81361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63" y="3352800"/>
                <a:ext cx="1249679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1B0E31-F64D-462A-A0E8-D8FFE9CC1F28}"/>
                  </a:ext>
                </a:extLst>
              </p:cNvPr>
              <p:cNvSpPr txBox="1"/>
              <p:nvPr/>
            </p:nvSpPr>
            <p:spPr>
              <a:xfrm>
                <a:off x="5427345" y="335280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1B0E31-F64D-462A-A0E8-D8FFE9CC1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45" y="3352800"/>
                <a:ext cx="1249679" cy="369332"/>
              </a:xfrm>
              <a:prstGeom prst="rect">
                <a:avLst/>
              </a:prstGeom>
              <a:blipFill>
                <a:blip r:embed="rId3"/>
                <a:stretch>
                  <a:fillRect t="-655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73E4525A-BFD4-41C1-81E5-7930E3716E39}"/>
              </a:ext>
            </a:extLst>
          </p:cNvPr>
          <p:cNvSpPr txBox="1"/>
          <p:nvPr/>
        </p:nvSpPr>
        <p:spPr>
          <a:xfrm>
            <a:off x="3616334" y="4474308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8DA46-C012-42A7-A4FE-7DCC88DB577E}"/>
              </a:ext>
            </a:extLst>
          </p:cNvPr>
          <p:cNvSpPr txBox="1"/>
          <p:nvPr/>
        </p:nvSpPr>
        <p:spPr>
          <a:xfrm>
            <a:off x="3615056" y="3215640"/>
            <a:ext cx="17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Pretext tasks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8F1ECB-4264-44C1-BA0E-36331EA40698}"/>
              </a:ext>
            </a:extLst>
          </p:cNvPr>
          <p:cNvSpPr txBox="1"/>
          <p:nvPr/>
        </p:nvSpPr>
        <p:spPr>
          <a:xfrm>
            <a:off x="8470263" y="3606800"/>
            <a:ext cx="177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Regressor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9DECFE-66E6-4AF5-A555-DB64A42D735A}"/>
              </a:ext>
            </a:extLst>
          </p:cNvPr>
          <p:cNvSpPr txBox="1"/>
          <p:nvPr/>
        </p:nvSpPr>
        <p:spPr>
          <a:xfrm>
            <a:off x="3615055" y="1021217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Unsupervised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Generative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ED00E2-AD58-4F83-A29F-360DDB9A2284}"/>
              </a:ext>
            </a:extLst>
          </p:cNvPr>
          <p:cNvSpPr txBox="1"/>
          <p:nvPr/>
        </p:nvSpPr>
        <p:spPr>
          <a:xfrm>
            <a:off x="3615055" y="1770994"/>
            <a:ext cx="303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MLM(autoencoder)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LM(autoregressive)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1C3F16-AC6E-4260-83F9-B83BE9002AE1}"/>
                  </a:ext>
                </a:extLst>
              </p:cNvPr>
              <p:cNvSpPr txBox="1"/>
              <p:nvPr/>
            </p:nvSpPr>
            <p:spPr>
              <a:xfrm>
                <a:off x="5427345" y="2734549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1C3F16-AC6E-4260-83F9-B83BE900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45" y="2734549"/>
                <a:ext cx="124967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3013E6E-F8F3-49FB-B21C-5CCB88CE8770}"/>
                  </a:ext>
                </a:extLst>
              </p:cNvPr>
              <p:cNvSpPr txBox="1"/>
              <p:nvPr/>
            </p:nvSpPr>
            <p:spPr>
              <a:xfrm>
                <a:off x="5393054" y="4171295"/>
                <a:ext cx="1170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3013E6E-F8F3-49FB-B21C-5CCB88CE8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54" y="4171295"/>
                <a:ext cx="1170941" cy="369332"/>
              </a:xfrm>
              <a:prstGeom prst="rect">
                <a:avLst/>
              </a:prstGeom>
              <a:blipFill>
                <a:blip r:embed="rId5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323CB0B-6BB7-4454-ABA8-E70060FAB21B}"/>
                  </a:ext>
                </a:extLst>
              </p:cNvPr>
              <p:cNvSpPr txBox="1"/>
              <p:nvPr/>
            </p:nvSpPr>
            <p:spPr>
              <a:xfrm>
                <a:off x="5620706" y="4477493"/>
                <a:ext cx="1262056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323CB0B-6BB7-4454-ABA8-E70060FAB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06" y="4477493"/>
                <a:ext cx="1262056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E3891727-1CA8-4A35-8FE1-B06B53A747D8}"/>
              </a:ext>
            </a:extLst>
          </p:cNvPr>
          <p:cNvSpPr txBox="1"/>
          <p:nvPr/>
        </p:nvSpPr>
        <p:spPr>
          <a:xfrm>
            <a:off x="6644313" y="4510313"/>
            <a:ext cx="197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similar</a:t>
            </a:r>
          </a:p>
          <a:p>
            <a:r>
              <a:rPr lang="en-US" altLang="zh-CN" dirty="0"/>
              <a:t>dissimilar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1BAF65-4874-4FC9-9401-A5349E78DA26}"/>
              </a:ext>
            </a:extLst>
          </p:cNvPr>
          <p:cNvSpPr txBox="1"/>
          <p:nvPr/>
        </p:nvSpPr>
        <p:spPr>
          <a:xfrm>
            <a:off x="6470648" y="4159402"/>
            <a:ext cx="219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Contrastive learning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E3D769-9F08-44CD-AD43-176A9E4EB163}"/>
              </a:ext>
            </a:extLst>
          </p:cNvPr>
          <p:cNvSpPr txBox="1"/>
          <p:nvPr/>
        </p:nvSpPr>
        <p:spPr>
          <a:xfrm>
            <a:off x="588302" y="5912395"/>
            <a:ext cx="1055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以自监督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的方式判别两个样本是否相似，拉近相似样本的距离，推开不相似样本的距离。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D819BB-9CEC-47F7-8042-B1BE41A6341E}"/>
              </a:ext>
            </a:extLst>
          </p:cNvPr>
          <p:cNvSpPr txBox="1"/>
          <p:nvPr/>
        </p:nvSpPr>
        <p:spPr>
          <a:xfrm>
            <a:off x="7345680" y="6312505"/>
            <a:ext cx="269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！！！</a:t>
            </a:r>
          </a:p>
        </p:txBody>
      </p:sp>
    </p:spTree>
    <p:extLst>
      <p:ext uri="{BB962C8B-B14F-4D97-AF65-F5344CB8AC3E}">
        <p14:creationId xmlns:p14="http://schemas.microsoft.com/office/powerpoint/2010/main" val="351244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>
            <a:extLst>
              <a:ext uri="{FF2B5EF4-FFF2-40B4-BE49-F238E27FC236}">
                <a16:creationId xmlns:a16="http://schemas.microsoft.com/office/drawing/2014/main" id="{DEF28D97-16DA-45EE-8ACF-55997561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3" y="203769"/>
            <a:ext cx="7650919" cy="3225231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04C33161-3CE0-42F0-A339-9A0D31A2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60" y="2726498"/>
            <a:ext cx="4633179" cy="851485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647BC60E-D273-4814-A3C0-160865591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359" y="3809026"/>
            <a:ext cx="4633179" cy="851485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FEA075BF-B3FC-4033-93B0-9C69A3A298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7349" y="3340734"/>
            <a:ext cx="5414010" cy="3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>
            <a:extLst>
              <a:ext uri="{FF2B5EF4-FFF2-40B4-BE49-F238E27FC236}">
                <a16:creationId xmlns:a16="http://schemas.microsoft.com/office/drawing/2014/main" id="{DEF28D97-16DA-45EE-8ACF-55997561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3" y="203769"/>
            <a:ext cx="5349213" cy="2641031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647BC60E-D273-4814-A3C0-16086559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" y="3003257"/>
            <a:ext cx="4287521" cy="8514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A3A605-872A-4A13-AA9D-BFFEAAA26DBC}"/>
              </a:ext>
            </a:extLst>
          </p:cNvPr>
          <p:cNvSpPr/>
          <p:nvPr/>
        </p:nvSpPr>
        <p:spPr>
          <a:xfrm>
            <a:off x="518160" y="4805680"/>
            <a:ext cx="732234" cy="162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8B3DAE-690E-4B35-8857-8505B2DCA8E8}"/>
              </a:ext>
            </a:extLst>
          </p:cNvPr>
          <p:cNvSpPr/>
          <p:nvPr/>
        </p:nvSpPr>
        <p:spPr>
          <a:xfrm>
            <a:off x="518160" y="5283200"/>
            <a:ext cx="732234" cy="16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87663-59FE-412A-B07C-6874531442F9}"/>
              </a:ext>
            </a:extLst>
          </p:cNvPr>
          <p:cNvSpPr/>
          <p:nvPr/>
        </p:nvSpPr>
        <p:spPr>
          <a:xfrm>
            <a:off x="1991360" y="4805680"/>
            <a:ext cx="732234" cy="162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43545-B46A-4E08-AD3B-034455F7BD7E}"/>
              </a:ext>
            </a:extLst>
          </p:cNvPr>
          <p:cNvSpPr/>
          <p:nvPr/>
        </p:nvSpPr>
        <p:spPr>
          <a:xfrm>
            <a:off x="1991360" y="5283200"/>
            <a:ext cx="732234" cy="16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258F41-544A-444D-A472-A137C036265F}"/>
                  </a:ext>
                </a:extLst>
              </p:cNvPr>
              <p:cNvSpPr txBox="1"/>
              <p:nvPr/>
            </p:nvSpPr>
            <p:spPr>
              <a:xfrm>
                <a:off x="1154231" y="4702294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258F41-544A-444D-A472-A137C0362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1" y="4702294"/>
                <a:ext cx="6596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1ADFF26-129B-43FB-9FD9-55290AD30BBF}"/>
                  </a:ext>
                </a:extLst>
              </p:cNvPr>
              <p:cNvSpPr txBox="1"/>
              <p:nvPr/>
            </p:nvSpPr>
            <p:spPr>
              <a:xfrm>
                <a:off x="1149508" y="5098534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1ADFF26-129B-43FB-9FD9-55290AD30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08" y="5098534"/>
                <a:ext cx="6596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ECB9A5D-3B95-45A0-A54F-B437F813D1F0}"/>
                  </a:ext>
                </a:extLst>
              </p:cNvPr>
              <p:cNvSpPr txBox="1"/>
              <p:nvPr/>
            </p:nvSpPr>
            <p:spPr>
              <a:xfrm>
                <a:off x="2647751" y="4702294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ECB9A5D-3B95-45A0-A54F-B437F813D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751" y="4702294"/>
                <a:ext cx="6596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CC6728-0005-4B53-BCA9-034CCC077F1E}"/>
                  </a:ext>
                </a:extLst>
              </p:cNvPr>
              <p:cNvSpPr txBox="1"/>
              <p:nvPr/>
            </p:nvSpPr>
            <p:spPr>
              <a:xfrm>
                <a:off x="2647751" y="5175012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CC6728-0005-4B53-BCA9-034CCC077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751" y="5175012"/>
                <a:ext cx="659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A79E66-EB88-4641-A2DC-48A6B2171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4467" y="3137140"/>
            <a:ext cx="2811943" cy="6880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C72F1E-1EA8-4F85-885A-AA750D9DF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6373" y="3161562"/>
            <a:ext cx="1258994" cy="6880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8EA106-420E-4F4A-ABA9-4EFC4F828E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768" y="4537692"/>
            <a:ext cx="7652143" cy="69853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845836C-85F3-425C-AA27-5D3EBC374B44}"/>
              </a:ext>
            </a:extLst>
          </p:cNvPr>
          <p:cNvCxnSpPr/>
          <p:nvPr/>
        </p:nvCxnSpPr>
        <p:spPr>
          <a:xfrm flipV="1">
            <a:off x="6167120" y="4436092"/>
            <a:ext cx="233680" cy="3454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AD027E-8165-4835-AD5D-043D77C0D64C}"/>
              </a:ext>
            </a:extLst>
          </p:cNvPr>
          <p:cNvCxnSpPr/>
          <p:nvPr/>
        </p:nvCxnSpPr>
        <p:spPr>
          <a:xfrm flipV="1">
            <a:off x="5468436" y="4846064"/>
            <a:ext cx="233680" cy="3454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B3F5442-0CAA-453D-BEF7-015C629CB3D2}"/>
              </a:ext>
            </a:extLst>
          </p:cNvPr>
          <p:cNvCxnSpPr/>
          <p:nvPr/>
        </p:nvCxnSpPr>
        <p:spPr>
          <a:xfrm flipV="1">
            <a:off x="9544249" y="4468358"/>
            <a:ext cx="233680" cy="3454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A1C1D94-BE55-47B3-A0C8-3AD7D43F80F9}"/>
              </a:ext>
            </a:extLst>
          </p:cNvPr>
          <p:cNvCxnSpPr/>
          <p:nvPr/>
        </p:nvCxnSpPr>
        <p:spPr>
          <a:xfrm flipV="1">
            <a:off x="10239387" y="4805680"/>
            <a:ext cx="233680" cy="3454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084E9AA-9EDC-418E-80FB-89BD20BFED7B}"/>
              </a:ext>
            </a:extLst>
          </p:cNvPr>
          <p:cNvCxnSpPr>
            <a:cxnSpLocks/>
          </p:cNvCxnSpPr>
          <p:nvPr/>
        </p:nvCxnSpPr>
        <p:spPr>
          <a:xfrm>
            <a:off x="6951809" y="4933932"/>
            <a:ext cx="227649" cy="302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B0E8D7A-206C-4691-98AF-4FF18D3A9A8A}"/>
              </a:ext>
            </a:extLst>
          </p:cNvPr>
          <p:cNvCxnSpPr>
            <a:cxnSpLocks/>
          </p:cNvCxnSpPr>
          <p:nvPr/>
        </p:nvCxnSpPr>
        <p:spPr>
          <a:xfrm>
            <a:off x="8762045" y="4920478"/>
            <a:ext cx="227649" cy="302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41AA8D65-0021-497A-827B-E156795DACF8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067689" y="232130"/>
            <a:ext cx="4357368" cy="26410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9986DF5-BFC4-40BF-A2F5-1C48F1730F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3768" y="5246043"/>
            <a:ext cx="2686188" cy="134626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02F07D7-D732-4FEE-B2A6-79CE7F2A9E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250394" y="4920478"/>
            <a:ext cx="740966" cy="44400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E9109A1-870D-48BE-BC63-6C0CC94D25E4}"/>
              </a:ext>
            </a:extLst>
          </p:cNvPr>
          <p:cNvCxnSpPr>
            <a:endCxn id="8" idx="1"/>
          </p:cNvCxnSpPr>
          <p:nvPr/>
        </p:nvCxnSpPr>
        <p:spPr>
          <a:xfrm flipV="1">
            <a:off x="1250394" y="4886960"/>
            <a:ext cx="740966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A843E91-1211-4D6E-8637-3EC0792B0B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250394" y="4886960"/>
            <a:ext cx="74096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87D9EFE-5897-4589-BEDF-F7CAF8E0AB5B}"/>
              </a:ext>
            </a:extLst>
          </p:cNvPr>
          <p:cNvCxnSpPr>
            <a:cxnSpLocks/>
          </p:cNvCxnSpPr>
          <p:nvPr/>
        </p:nvCxnSpPr>
        <p:spPr>
          <a:xfrm>
            <a:off x="1250394" y="5364480"/>
            <a:ext cx="649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F210EEB-9805-49C0-AAF7-6EB25BEFAF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9958" y="5305562"/>
            <a:ext cx="1568531" cy="125736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6D7C140-FDE8-4B39-A9A2-60A68F738612}"/>
              </a:ext>
            </a:extLst>
          </p:cNvPr>
          <p:cNvSpPr txBox="1"/>
          <p:nvPr/>
        </p:nvSpPr>
        <p:spPr>
          <a:xfrm>
            <a:off x="4601260" y="6394212"/>
            <a:ext cx="105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BE3BF1-4307-4661-A601-3458523CD560}"/>
              </a:ext>
            </a:extLst>
          </p:cNvPr>
          <p:cNvSpPr txBox="1"/>
          <p:nvPr/>
        </p:nvSpPr>
        <p:spPr>
          <a:xfrm>
            <a:off x="7084237" y="6437299"/>
            <a:ext cx="105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0F4E7EF-9768-41EB-B155-F4BC2F7A94D7}"/>
              </a:ext>
            </a:extLst>
          </p:cNvPr>
          <p:cNvSpPr txBox="1"/>
          <p:nvPr/>
        </p:nvSpPr>
        <p:spPr>
          <a:xfrm>
            <a:off x="8564880" y="5811520"/>
            <a:ext cx="287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Just </a:t>
            </a:r>
            <a:r>
              <a:rPr lang="en-US" altLang="zh-CN" dirty="0" err="1"/>
              <a:t>crossentropy</a:t>
            </a:r>
            <a:r>
              <a:rPr lang="en-US" altLang="zh-CN" dirty="0"/>
              <a:t>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19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084A7B-3D3C-4AC8-BE3A-74E59B36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41557"/>
            <a:ext cx="8128000" cy="15616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135645-7253-45FA-B55B-F32E5303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879600"/>
            <a:ext cx="8128000" cy="1089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48B5C4-E871-4DB7-98B3-546B1824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3092512"/>
            <a:ext cx="8128000" cy="19000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C538F2-EDB0-40C4-B6B8-288EA7EC1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44" y="4992547"/>
            <a:ext cx="8013312" cy="1835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7E0A36-E0E2-4BEA-B49D-741185F22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64" y="203769"/>
            <a:ext cx="3394272" cy="16758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FD2EF3-5FDE-4E3D-81C2-829DCBFCE9E7}"/>
              </a:ext>
            </a:extLst>
          </p:cNvPr>
          <p:cNvSpPr/>
          <p:nvPr/>
        </p:nvSpPr>
        <p:spPr>
          <a:xfrm>
            <a:off x="540850" y="3245593"/>
            <a:ext cx="732234" cy="162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90612A-ACBF-4354-A98B-F516513A2677}"/>
              </a:ext>
            </a:extLst>
          </p:cNvPr>
          <p:cNvSpPr/>
          <p:nvPr/>
        </p:nvSpPr>
        <p:spPr>
          <a:xfrm>
            <a:off x="540850" y="3723113"/>
            <a:ext cx="732234" cy="16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3AE1FF-2EE3-47A0-9925-ED258F3D3636}"/>
              </a:ext>
            </a:extLst>
          </p:cNvPr>
          <p:cNvSpPr/>
          <p:nvPr/>
        </p:nvSpPr>
        <p:spPr>
          <a:xfrm>
            <a:off x="2014050" y="3245593"/>
            <a:ext cx="732234" cy="162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48BB82-C992-453F-B7CE-224C92FA98C9}"/>
              </a:ext>
            </a:extLst>
          </p:cNvPr>
          <p:cNvSpPr/>
          <p:nvPr/>
        </p:nvSpPr>
        <p:spPr>
          <a:xfrm>
            <a:off x="2014050" y="3723113"/>
            <a:ext cx="732234" cy="16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43E4CE-219F-41E6-A7B0-3D0C8850F942}"/>
                  </a:ext>
                </a:extLst>
              </p:cNvPr>
              <p:cNvSpPr txBox="1"/>
              <p:nvPr/>
            </p:nvSpPr>
            <p:spPr>
              <a:xfrm>
                <a:off x="1176921" y="3142207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43E4CE-219F-41E6-A7B0-3D0C8850F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921" y="3142207"/>
                <a:ext cx="659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F486E3-8116-4445-8F44-10C93F27A1E3}"/>
                  </a:ext>
                </a:extLst>
              </p:cNvPr>
              <p:cNvSpPr txBox="1"/>
              <p:nvPr/>
            </p:nvSpPr>
            <p:spPr>
              <a:xfrm>
                <a:off x="1172198" y="3538447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F486E3-8116-4445-8F44-10C93F27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98" y="3538447"/>
                <a:ext cx="6596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F3DDC5F-52CE-4CB0-9519-6B8E3A926D56}"/>
                  </a:ext>
                </a:extLst>
              </p:cNvPr>
              <p:cNvSpPr txBox="1"/>
              <p:nvPr/>
            </p:nvSpPr>
            <p:spPr>
              <a:xfrm>
                <a:off x="2670441" y="3142207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F3DDC5F-52CE-4CB0-9519-6B8E3A92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441" y="3142207"/>
                <a:ext cx="6596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B26F4B-6FBF-4472-8C0E-CB17BF8BAF87}"/>
                  </a:ext>
                </a:extLst>
              </p:cNvPr>
              <p:cNvSpPr txBox="1"/>
              <p:nvPr/>
            </p:nvSpPr>
            <p:spPr>
              <a:xfrm>
                <a:off x="2670441" y="3614925"/>
                <a:ext cx="659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B26F4B-6FBF-4472-8C0E-CB17BF8B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441" y="3614925"/>
                <a:ext cx="6596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E2F5436-D407-4138-9BB7-0ECD6FF51A1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273084" y="3360391"/>
            <a:ext cx="740966" cy="44400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36A2A00-5332-4CC2-9371-CCBE81DD416F}"/>
              </a:ext>
            </a:extLst>
          </p:cNvPr>
          <p:cNvCxnSpPr>
            <a:endCxn id="11" idx="1"/>
          </p:cNvCxnSpPr>
          <p:nvPr/>
        </p:nvCxnSpPr>
        <p:spPr>
          <a:xfrm flipV="1">
            <a:off x="1273084" y="3326873"/>
            <a:ext cx="740966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8F2D590-60F1-402D-ADB8-99503CADD06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273084" y="3326873"/>
            <a:ext cx="74096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429F90A-D168-403B-9627-ADE6D73A20D0}"/>
              </a:ext>
            </a:extLst>
          </p:cNvPr>
          <p:cNvCxnSpPr>
            <a:cxnSpLocks/>
          </p:cNvCxnSpPr>
          <p:nvPr/>
        </p:nvCxnSpPr>
        <p:spPr>
          <a:xfrm>
            <a:off x="1273084" y="3804393"/>
            <a:ext cx="649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719E03F-C8F7-4A2C-9D28-E27F02329A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677" y="4042528"/>
            <a:ext cx="1696720" cy="8503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7843B4-C373-4536-A9F4-D9F06EF54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2881" y="4042529"/>
            <a:ext cx="1060809" cy="85036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A6333B7-EC3F-48D0-87E0-5A0C9A2C42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7853" y="5711245"/>
            <a:ext cx="5068083" cy="61934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820B184-372A-4F21-AAF8-58E5B45C8F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064" y="5711245"/>
            <a:ext cx="3394272" cy="61933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7ED1D23-5C30-4420-B3DC-04F14279AE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0406" y="2437274"/>
            <a:ext cx="1745803" cy="42720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F8BA4A1-7C1B-4F85-B6E1-D3B5437333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1231" y="2424504"/>
            <a:ext cx="781650" cy="4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A7D242-3C98-4B8D-BA51-A3DE90CD6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15989" y="650809"/>
            <a:ext cx="5414010" cy="32252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9AC5E9-162C-46B9-A30E-06E9BEFD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9" y="350520"/>
            <a:ext cx="4633179" cy="8514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5E2B7F-8C5F-4400-9C3A-C9E0ADF156E4}"/>
              </a:ext>
            </a:extLst>
          </p:cNvPr>
          <p:cNvSpPr txBox="1"/>
          <p:nvPr/>
        </p:nvSpPr>
        <p:spPr>
          <a:xfrm>
            <a:off x="407559" y="1272630"/>
            <a:ext cx="385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NT-</a:t>
            </a:r>
            <a:r>
              <a:rPr lang="en-US" altLang="zh-CN" dirty="0" err="1"/>
              <a:t>Xent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normalized</a:t>
            </a:r>
            <a:r>
              <a:rPr lang="en-US" altLang="zh-CN" dirty="0"/>
              <a:t> temperature-scaled cross entropy loss)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CEBD11-145E-45C7-A0A8-4A3A928DBA8F}"/>
              </a:ext>
            </a:extLst>
          </p:cNvPr>
          <p:cNvSpPr txBox="1"/>
          <p:nvPr/>
        </p:nvSpPr>
        <p:spPr>
          <a:xfrm>
            <a:off x="4552948" y="4523094"/>
            <a:ext cx="750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将表示向量映射到单位超球面上，比较向量之间的距离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022105-CE7C-4938-A0D4-DA5EA7301436}"/>
              </a:ext>
            </a:extLst>
          </p:cNvPr>
          <p:cNvSpPr txBox="1"/>
          <p:nvPr/>
        </p:nvSpPr>
        <p:spPr>
          <a:xfrm>
            <a:off x="365760" y="2828835"/>
            <a:ext cx="573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去掉长度信息，有利于</a:t>
            </a:r>
            <a:r>
              <a:rPr lang="en-US" altLang="zh-CN" dirty="0"/>
              <a:t>NN</a:t>
            </a:r>
            <a:r>
              <a:rPr lang="zh-CN" altLang="en-US" dirty="0"/>
              <a:t>的训练稳定性。</a:t>
            </a:r>
            <a:endParaRPr lang="en-US" altLang="zh-CN" dirty="0"/>
          </a:p>
          <a:p>
            <a:r>
              <a:rPr lang="zh-CN" altLang="en-US" dirty="0"/>
              <a:t>如果模型的表示能力足够好，可以将相似的样本聚集在超球面的某个区域，使得可以利用线性分类器将这类样本区分出来。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BDAC22-838D-4669-94A3-462BC537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510" y="2194092"/>
            <a:ext cx="4654789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1.bp.blogspot.com/--vH4PKpE9Yo/Xo4a2BYervI/AAAAAAAAFpM/vaFDwPXOyAokAC8Xh852DzOgEs22NhbXwCLcBGAsYHQ/s640/image4.gif">
            <a:extLst>
              <a:ext uri="{FF2B5EF4-FFF2-40B4-BE49-F238E27FC236}">
                <a16:creationId xmlns:a16="http://schemas.microsoft.com/office/drawing/2014/main" id="{24C7E83E-A2A9-4177-9254-2F478F0642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"/>
            <a:ext cx="5486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30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DF1C2-95F9-4EF7-9DA4-462EDF62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文本相似度计算</a:t>
            </a:r>
            <a:r>
              <a:rPr lang="en-US" altLang="zh-CN" sz="2800" dirty="0"/>
              <a:t>(Semantic Textual Similarity, STS)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DFF9F-105B-4191-8393-983A6D5DF505}"/>
              </a:ext>
            </a:extLst>
          </p:cNvPr>
          <p:cNvSpPr txBox="1"/>
          <p:nvPr/>
        </p:nvSpPr>
        <p:spPr>
          <a:xfrm>
            <a:off x="1158240" y="1714639"/>
            <a:ext cx="596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单词级</a:t>
            </a:r>
            <a:r>
              <a:rPr lang="en-US" altLang="zh-CN" dirty="0"/>
              <a:t>(word)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句子级</a:t>
            </a:r>
            <a:r>
              <a:rPr lang="en-US" altLang="zh-CN" b="1" dirty="0"/>
              <a:t>(sentence)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文章级</a:t>
            </a:r>
            <a:r>
              <a:rPr lang="en-US" altLang="zh-CN" dirty="0"/>
              <a:t>(document)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6CCACC-6A9D-4F2B-8897-F457FE5E1E6E}"/>
              </a:ext>
            </a:extLst>
          </p:cNvPr>
          <p:cNvSpPr txBox="1"/>
          <p:nvPr/>
        </p:nvSpPr>
        <p:spPr>
          <a:xfrm>
            <a:off x="1005840" y="1252974"/>
            <a:ext cx="295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应用范围：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C6D1B1-B48A-4F61-9799-0AB61B6277B3}"/>
              </a:ext>
            </a:extLst>
          </p:cNvPr>
          <p:cNvSpPr txBox="1"/>
          <p:nvPr/>
        </p:nvSpPr>
        <p:spPr>
          <a:xfrm>
            <a:off x="1005840" y="2836507"/>
            <a:ext cx="295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公开数据集</a:t>
            </a:r>
            <a:r>
              <a:rPr lang="en-US" altLang="zh-CN" sz="2400" dirty="0"/>
              <a:t>(</a:t>
            </a:r>
            <a:r>
              <a:rPr lang="zh-CN" altLang="en-US" sz="2400" dirty="0"/>
              <a:t>中文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F168BE-48EB-4A07-BAF4-139FBCCA6B86}"/>
              </a:ext>
            </a:extLst>
          </p:cNvPr>
          <p:cNvSpPr txBox="1"/>
          <p:nvPr/>
        </p:nvSpPr>
        <p:spPr>
          <a:xfrm>
            <a:off x="1158240" y="3298172"/>
            <a:ext cx="596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2"/>
              </a:rPr>
              <a:t>ATEC</a:t>
            </a:r>
            <a:r>
              <a:rPr lang="en-US" altLang="zh-CN" dirty="0"/>
              <a:t>(</a:t>
            </a:r>
            <a:r>
              <a:rPr lang="zh-CN" altLang="en-US" dirty="0"/>
              <a:t>蚂蚁金服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BQ</a:t>
            </a:r>
            <a:r>
              <a:rPr lang="en-US" altLang="zh-CN" dirty="0"/>
              <a:t>(Bank Questions,</a:t>
            </a:r>
            <a:r>
              <a:rPr lang="zh-CN" altLang="en-US" dirty="0"/>
              <a:t> 银行在线客服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LCQMC</a:t>
            </a:r>
            <a:r>
              <a:rPr lang="en-US" altLang="zh-CN" dirty="0"/>
              <a:t>(</a:t>
            </a:r>
            <a:r>
              <a:rPr lang="zh-CN" altLang="en-US" dirty="0"/>
              <a:t>涵盖多个领域的问题匹配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5"/>
              </a:rPr>
              <a:t>STS-B</a:t>
            </a:r>
            <a:r>
              <a:rPr lang="en-US" altLang="zh-CN" dirty="0"/>
              <a:t>(</a:t>
            </a:r>
            <a:r>
              <a:rPr lang="zh-CN" altLang="en-US" dirty="0"/>
              <a:t>从英文数据集翻译得来</a:t>
            </a:r>
            <a:r>
              <a:rPr lang="en-US" altLang="zh-CN" dirty="0"/>
              <a:t>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1A9E39-97C4-47C3-A2A7-9F81A2D63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884" y="2605436"/>
            <a:ext cx="5944395" cy="28929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811811-A47A-4D38-A70E-AD752BEF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24" y="5720894"/>
            <a:ext cx="6033117" cy="6753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1506AD-C09E-4BAB-8A02-896460727275}"/>
              </a:ext>
            </a:extLst>
          </p:cNvPr>
          <p:cNvSpPr txBox="1"/>
          <p:nvPr/>
        </p:nvSpPr>
        <p:spPr>
          <a:xfrm>
            <a:off x="6716198" y="2004036"/>
            <a:ext cx="382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STS-B</a:t>
            </a:r>
            <a:r>
              <a:rPr lang="zh-CN" altLang="en-US" sz="2000" dirty="0"/>
              <a:t>数据集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E088DA2-FF37-46E5-8325-2446B77E6F24}"/>
              </a:ext>
            </a:extLst>
          </p:cNvPr>
          <p:cNvCxnSpPr/>
          <p:nvPr/>
        </p:nvCxnSpPr>
        <p:spPr>
          <a:xfrm>
            <a:off x="4687614" y="4330262"/>
            <a:ext cx="924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6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3F83B6-F435-4F0B-9829-0A7EA175A6C1}"/>
              </a:ext>
            </a:extLst>
          </p:cNvPr>
          <p:cNvSpPr txBox="1"/>
          <p:nvPr/>
        </p:nvSpPr>
        <p:spPr>
          <a:xfrm>
            <a:off x="690880" y="375920"/>
            <a:ext cx="767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对比学习框架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5CD2EF-1ED9-456B-AF36-4BB0A854224F}"/>
              </a:ext>
            </a:extLst>
          </p:cNvPr>
          <p:cNvSpPr txBox="1"/>
          <p:nvPr/>
        </p:nvSpPr>
        <p:spPr>
          <a:xfrm>
            <a:off x="955040" y="995680"/>
            <a:ext cx="596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End-to-end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52BBBC-C17F-401A-9E4C-1252282D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61" y="1365012"/>
            <a:ext cx="4178639" cy="1761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40A666-CF79-478F-810C-5E6D25E6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31901" y="2548251"/>
            <a:ext cx="4178639" cy="17614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616B96-66C5-41FF-A0FF-81EF87B2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39" y="3731491"/>
            <a:ext cx="3158596" cy="26080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D84412-2578-4638-99C2-B2F34E671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79" y="5492988"/>
            <a:ext cx="4633179" cy="8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9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154078-927D-4680-B5E2-DF305808529F}"/>
              </a:ext>
            </a:extLst>
          </p:cNvPr>
          <p:cNvSpPr txBox="1"/>
          <p:nvPr/>
        </p:nvSpPr>
        <p:spPr>
          <a:xfrm>
            <a:off x="294640" y="3763927"/>
            <a:ext cx="3354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喜欢打篮球的男生喜欢什么样的女生	</a:t>
            </a:r>
            <a:endParaRPr lang="en-US" altLang="zh-CN" sz="1200" dirty="0"/>
          </a:p>
          <a:p>
            <a:r>
              <a:rPr lang="zh-CN" altLang="en-US" sz="1200" dirty="0"/>
              <a:t>我手机丢了，我想换个手机	</a:t>
            </a:r>
            <a:endParaRPr lang="en-US" altLang="zh-CN" sz="1200" dirty="0"/>
          </a:p>
          <a:p>
            <a:r>
              <a:rPr lang="zh-CN" altLang="en-US" sz="1200" dirty="0"/>
              <a:t>红豆薏米粥减肥靠谱吗	</a:t>
            </a:r>
            <a:endParaRPr lang="en-US" altLang="zh-CN" sz="1200" dirty="0"/>
          </a:p>
          <a:p>
            <a:r>
              <a:rPr lang="zh-CN" altLang="en-US" sz="1200" dirty="0"/>
              <a:t>大写的万字，怎么写？	</a:t>
            </a:r>
            <a:endParaRPr lang="en-US" altLang="zh-CN" sz="1200" dirty="0"/>
          </a:p>
          <a:p>
            <a:r>
              <a:rPr lang="zh-CN" altLang="en-US" sz="1200" dirty="0"/>
              <a:t>网易新闻和腾讯新闻哪个强</a:t>
            </a:r>
            <a:endParaRPr lang="en-US" altLang="zh-CN" sz="1200" dirty="0"/>
          </a:p>
          <a:p>
            <a:r>
              <a:rPr lang="zh-CN" altLang="en-US" sz="1200" dirty="0"/>
              <a:t>去哪儿网特价机票怎样订	</a:t>
            </a:r>
            <a:endParaRPr lang="en-US" altLang="zh-CN" sz="1200" dirty="0"/>
          </a:p>
          <a:p>
            <a:r>
              <a:rPr lang="zh-CN" altLang="en-US" sz="1200" dirty="0"/>
              <a:t>时空猎人腾讯版怎么刷龙影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C74496-1A34-4116-BF31-5324B393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399" y="705253"/>
            <a:ext cx="4633179" cy="8514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D21E4C-F988-4370-85F8-BD4F9E3A8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39" y="252731"/>
            <a:ext cx="3158596" cy="26080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D2F5FC-B50C-497E-ADF8-E13A5F6A9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536" y="2302379"/>
            <a:ext cx="5011042" cy="41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0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9498544-86D2-454D-A407-B082126AC239}"/>
              </a:ext>
            </a:extLst>
          </p:cNvPr>
          <p:cNvSpPr txBox="1"/>
          <p:nvPr/>
        </p:nvSpPr>
        <p:spPr>
          <a:xfrm>
            <a:off x="162560" y="87499"/>
            <a:ext cx="666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ConSERT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Contrastive Framework for Self-Supervised Sentence Representation Transfer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835EC-7C1B-4963-8791-893551FF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419"/>
            <a:ext cx="4908802" cy="42356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2CFD56-7A2C-4408-B7EF-BD12A06B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617989"/>
            <a:ext cx="6922721" cy="14996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B39FF2-64CB-4962-8837-0EAD97BD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21" y="2138615"/>
            <a:ext cx="6922722" cy="10598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35F0A8-D46C-4C63-8E5E-98D6745AE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266" y="3198479"/>
            <a:ext cx="6922721" cy="1709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4EEBDB-92DF-4070-A5A1-5F2C59CA4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266" y="5151743"/>
            <a:ext cx="6792685" cy="14996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B931D6-6706-422E-B793-24040AF4D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309" y="4109677"/>
            <a:ext cx="1386050" cy="6946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37E903-F5A6-4952-9408-CB2BCD1E3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757" y="4109676"/>
            <a:ext cx="866575" cy="6946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AB907A-EB48-49F5-BE19-9051D2BF90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6934" y="5901589"/>
            <a:ext cx="4140118" cy="5059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65EA2C-8D34-4B3E-99FE-E9CE68C00E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7345" y="2790264"/>
            <a:ext cx="1426146" cy="3489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9588C0-70F8-4AE5-BC6B-269CF545A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6993" y="2790264"/>
            <a:ext cx="638529" cy="3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D28E5F-D205-4A8F-BA15-98864EF1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263" y="5195903"/>
            <a:ext cx="6922723" cy="15745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89E308-C55D-4011-AF69-1F28163D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65" y="3311498"/>
            <a:ext cx="6922722" cy="18402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498544-86D2-454D-A407-B082126AC239}"/>
              </a:ext>
            </a:extLst>
          </p:cNvPr>
          <p:cNvSpPr txBox="1"/>
          <p:nvPr/>
        </p:nvSpPr>
        <p:spPr>
          <a:xfrm>
            <a:off x="162560" y="87499"/>
            <a:ext cx="666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ConSERT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Contrastive Framework for Self-Supervised Sentence Representation Transfer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835EC-7C1B-4963-8791-893551FF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419"/>
            <a:ext cx="4908802" cy="42356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B39FF2-64CB-4962-8837-0EAD97BD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1" y="2138615"/>
            <a:ext cx="6922722" cy="10598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B931D6-6706-422E-B793-24040AF4D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309" y="4109677"/>
            <a:ext cx="1386050" cy="6946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37E903-F5A6-4952-9408-CB2BCD1E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57" y="4109676"/>
            <a:ext cx="866575" cy="6946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AB907A-EB48-49F5-BE19-9051D2BF9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934" y="5901589"/>
            <a:ext cx="4140118" cy="5059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65EA2C-8D34-4B3E-99FE-E9CE68C00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345" y="2790264"/>
            <a:ext cx="1426146" cy="3489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9588C0-70F8-4AE5-BC6B-269CF545A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6993" y="2790264"/>
            <a:ext cx="638529" cy="3489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6805253-E0E4-4942-BEF6-A47BAD1C5F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1921" y="485758"/>
            <a:ext cx="6959066" cy="1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7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0E3234-015C-4AC8-B6DE-CF78FC8C1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4776"/>
              </p:ext>
            </p:extLst>
          </p:nvPr>
        </p:nvGraphicFramePr>
        <p:xfrm>
          <a:off x="1239520" y="2131060"/>
          <a:ext cx="90017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4597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2954820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378703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皮尔逊系数</a:t>
                      </a:r>
                      <a:r>
                        <a:rPr lang="en-US" altLang="zh-CN" dirty="0"/>
                        <a:t>(Pearson)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斯皮尔曼等级系数</a:t>
                      </a:r>
                      <a:r>
                        <a:rPr lang="en-US" altLang="zh-CN" dirty="0"/>
                        <a:t>(Spearman)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4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chinese-roberta-wwm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1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0.7585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0.7632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0.7792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不关闭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0.7764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SimCSE+word</a:t>
                      </a:r>
                      <a:r>
                        <a:rPr lang="en-US" altLang="zh-CN" dirty="0"/>
                        <a:t> repetition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0.7900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0.7929</a:t>
                      </a:r>
                    </a:p>
                  </a:txBody>
                  <a:tcPr marL="82550" marR="82550" marT="38100" marB="381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0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10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0E3234-015C-4AC8-B6DE-CF78FC8C1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01338"/>
              </p:ext>
            </p:extLst>
          </p:nvPr>
        </p:nvGraphicFramePr>
        <p:xfrm>
          <a:off x="1239520" y="2131060"/>
          <a:ext cx="9001760" cy="259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4597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2954820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378703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皮尔逊系数</a:t>
                      </a:r>
                      <a:r>
                        <a:rPr lang="en-US" altLang="zh-CN" dirty="0"/>
                        <a:t>(Pearson)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斯皮尔曼等级系数</a:t>
                      </a:r>
                      <a:r>
                        <a:rPr lang="en-US" altLang="zh-CN" dirty="0"/>
                        <a:t>(Spearman)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4280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chinese-roberta-wwm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1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0.7585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0.7632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0.7792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不关闭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0.7764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SimCSE+word</a:t>
                      </a:r>
                      <a:r>
                        <a:rPr lang="en-US" altLang="zh-CN" dirty="0"/>
                        <a:t> repetition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0.7900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0.7929</a:t>
                      </a:r>
                    </a:p>
                  </a:txBody>
                  <a:tcPr marL="82550" marR="82550" marT="38100" marB="381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078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3CDAD31-2386-4AA9-BDBC-8196114EA955}"/>
              </a:ext>
            </a:extLst>
          </p:cNvPr>
          <p:cNvSpPr/>
          <p:nvPr/>
        </p:nvSpPr>
        <p:spPr>
          <a:xfrm>
            <a:off x="1239520" y="2479040"/>
            <a:ext cx="8966200" cy="386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458798-F658-4A49-B7A4-90C7FCDE31AC}"/>
              </a:ext>
            </a:extLst>
          </p:cNvPr>
          <p:cNvSpPr/>
          <p:nvPr/>
        </p:nvSpPr>
        <p:spPr>
          <a:xfrm>
            <a:off x="1239520" y="2865120"/>
            <a:ext cx="9001760" cy="186436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15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0E3234-015C-4AC8-B6DE-CF78FC8C1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8587"/>
              </p:ext>
            </p:extLst>
          </p:nvPr>
        </p:nvGraphicFramePr>
        <p:xfrm>
          <a:off x="1239520" y="2131060"/>
          <a:ext cx="9001760" cy="259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4597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2954820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378703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皮尔逊系数</a:t>
                      </a:r>
                      <a:r>
                        <a:rPr lang="en-US" altLang="zh-CN" dirty="0"/>
                        <a:t>(Pearson)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斯皮尔曼等级系数</a:t>
                      </a:r>
                      <a:r>
                        <a:rPr lang="en-US" altLang="zh-CN" dirty="0"/>
                        <a:t>(Spearman)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4280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chinese-roberta-wwm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1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0.7585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0.7632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0.7792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不关闭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0.7764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SimCSE+word</a:t>
                      </a:r>
                      <a:r>
                        <a:rPr lang="en-US" altLang="zh-CN" dirty="0"/>
                        <a:t> repetition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0.7900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0.7929</a:t>
                      </a:r>
                    </a:p>
                  </a:txBody>
                  <a:tcPr marL="82550" marR="82550" marT="38100" marB="381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078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3CDAD31-2386-4AA9-BDBC-8196114EA955}"/>
              </a:ext>
            </a:extLst>
          </p:cNvPr>
          <p:cNvSpPr/>
          <p:nvPr/>
        </p:nvSpPr>
        <p:spPr>
          <a:xfrm>
            <a:off x="1242060" y="3235960"/>
            <a:ext cx="8966200" cy="76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458798-F658-4A49-B7A4-90C7FCDE31AC}"/>
              </a:ext>
            </a:extLst>
          </p:cNvPr>
          <p:cNvSpPr/>
          <p:nvPr/>
        </p:nvSpPr>
        <p:spPr>
          <a:xfrm>
            <a:off x="1239520" y="2496820"/>
            <a:ext cx="9001760" cy="76708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2359A6-4765-403A-B559-383B98A9D94D}"/>
              </a:ext>
            </a:extLst>
          </p:cNvPr>
          <p:cNvSpPr/>
          <p:nvPr/>
        </p:nvSpPr>
        <p:spPr>
          <a:xfrm>
            <a:off x="1239520" y="4003040"/>
            <a:ext cx="9001760" cy="76708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02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0E3234-015C-4AC8-B6DE-CF78FC8C1DD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2131060"/>
          <a:ext cx="9001760" cy="259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4597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2954820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378703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皮尔逊系数</a:t>
                      </a:r>
                      <a:r>
                        <a:rPr lang="en-US" altLang="zh-CN" dirty="0"/>
                        <a:t>(Pearson)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斯皮尔曼等级系数</a:t>
                      </a:r>
                      <a:r>
                        <a:rPr lang="en-US" altLang="zh-CN" dirty="0"/>
                        <a:t>(Spearman)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4280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chinese-roberta-wwm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1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0.7585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0.7632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0.7792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不关闭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0.7764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SimCSE+word</a:t>
                      </a:r>
                      <a:r>
                        <a:rPr lang="en-US" altLang="zh-CN" dirty="0"/>
                        <a:t> repetition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0.7900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0.7929</a:t>
                      </a:r>
                    </a:p>
                  </a:txBody>
                  <a:tcPr marL="82550" marR="82550" marT="38100" marB="381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078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3CDAD31-2386-4AA9-BDBC-8196114EA955}"/>
              </a:ext>
            </a:extLst>
          </p:cNvPr>
          <p:cNvSpPr/>
          <p:nvPr/>
        </p:nvSpPr>
        <p:spPr>
          <a:xfrm>
            <a:off x="1239520" y="2854960"/>
            <a:ext cx="8966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458798-F658-4A49-B7A4-90C7FCDE31AC}"/>
              </a:ext>
            </a:extLst>
          </p:cNvPr>
          <p:cNvSpPr/>
          <p:nvPr/>
        </p:nvSpPr>
        <p:spPr>
          <a:xfrm>
            <a:off x="1239520" y="2496820"/>
            <a:ext cx="9001760" cy="35814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2359A6-4765-403A-B559-383B98A9D94D}"/>
              </a:ext>
            </a:extLst>
          </p:cNvPr>
          <p:cNvSpPr/>
          <p:nvPr/>
        </p:nvSpPr>
        <p:spPr>
          <a:xfrm>
            <a:off x="1239520" y="3220720"/>
            <a:ext cx="9001760" cy="15494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0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0E3234-015C-4AC8-B6DE-CF78FC8C1DD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2131060"/>
          <a:ext cx="9001760" cy="259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4597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2954820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378703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皮尔逊系数</a:t>
                      </a:r>
                      <a:r>
                        <a:rPr lang="en-US" altLang="zh-CN" dirty="0"/>
                        <a:t>(Pearson)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斯皮尔曼等级系数</a:t>
                      </a:r>
                      <a:r>
                        <a:rPr lang="en-US" altLang="zh-CN" dirty="0"/>
                        <a:t>(Spearman)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4280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chinese-roberta-wwm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1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0.7585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0.7632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0.7792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不关闭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0.7764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SimCSE+word</a:t>
                      </a:r>
                      <a:r>
                        <a:rPr lang="en-US" altLang="zh-CN" dirty="0"/>
                        <a:t> repetition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0.7900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0.7929</a:t>
                      </a:r>
                    </a:p>
                  </a:txBody>
                  <a:tcPr marL="82550" marR="82550" marT="38100" marB="381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078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3CDAD31-2386-4AA9-BDBC-8196114EA955}"/>
              </a:ext>
            </a:extLst>
          </p:cNvPr>
          <p:cNvSpPr/>
          <p:nvPr/>
        </p:nvSpPr>
        <p:spPr>
          <a:xfrm>
            <a:off x="1254760" y="3986530"/>
            <a:ext cx="8966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458798-F658-4A49-B7A4-90C7FCDE31AC}"/>
              </a:ext>
            </a:extLst>
          </p:cNvPr>
          <p:cNvSpPr/>
          <p:nvPr/>
        </p:nvSpPr>
        <p:spPr>
          <a:xfrm>
            <a:off x="1239520" y="2496820"/>
            <a:ext cx="9001760" cy="35814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2359A6-4765-403A-B559-383B98A9D94D}"/>
              </a:ext>
            </a:extLst>
          </p:cNvPr>
          <p:cNvSpPr/>
          <p:nvPr/>
        </p:nvSpPr>
        <p:spPr>
          <a:xfrm>
            <a:off x="1236980" y="3246120"/>
            <a:ext cx="9001760" cy="74041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92D63A-A08B-4B00-B5E0-F6DC4B3B6E5F}"/>
              </a:ext>
            </a:extLst>
          </p:cNvPr>
          <p:cNvSpPr/>
          <p:nvPr/>
        </p:nvSpPr>
        <p:spPr>
          <a:xfrm>
            <a:off x="1254760" y="4361180"/>
            <a:ext cx="9001760" cy="36576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6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A0E3234-015C-4AC8-B6DE-CF78FC8C1DD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2131060"/>
          <a:ext cx="9001760" cy="259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45974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2954820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378703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皮尔逊系数</a:t>
                      </a:r>
                      <a:r>
                        <a:rPr lang="en-US" altLang="zh-CN" dirty="0"/>
                        <a:t>(Pearson)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斯皮尔曼等级系数</a:t>
                      </a:r>
                      <a:r>
                        <a:rPr lang="en-US" altLang="zh-CN" dirty="0"/>
                        <a:t>(Spearman)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4280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chinese-roberta-wwm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1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0.7585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0.7632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0.7792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0.7808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ConSERT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不关闭</a:t>
                      </a:r>
                      <a:r>
                        <a:rPr lang="en-US" altLang="zh-CN" dirty="0"/>
                        <a:t>dropout)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0.7764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SimCSE+word</a:t>
                      </a:r>
                      <a:r>
                        <a:rPr lang="en-US" altLang="zh-CN" dirty="0"/>
                        <a:t> repetition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ESimCSE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0.7900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0.7929</a:t>
                      </a:r>
                    </a:p>
                  </a:txBody>
                  <a:tcPr marL="82550" marR="82550" marT="38100" marB="381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078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3CDAD31-2386-4AA9-BDBC-8196114EA955}"/>
              </a:ext>
            </a:extLst>
          </p:cNvPr>
          <p:cNvSpPr/>
          <p:nvPr/>
        </p:nvSpPr>
        <p:spPr>
          <a:xfrm>
            <a:off x="1254760" y="4377690"/>
            <a:ext cx="8966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458798-F658-4A49-B7A4-90C7FCDE31AC}"/>
              </a:ext>
            </a:extLst>
          </p:cNvPr>
          <p:cNvSpPr/>
          <p:nvPr/>
        </p:nvSpPr>
        <p:spPr>
          <a:xfrm>
            <a:off x="1239520" y="2496820"/>
            <a:ext cx="9001760" cy="35814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2359A6-4765-403A-B559-383B98A9D94D}"/>
              </a:ext>
            </a:extLst>
          </p:cNvPr>
          <p:cNvSpPr/>
          <p:nvPr/>
        </p:nvSpPr>
        <p:spPr>
          <a:xfrm>
            <a:off x="1236980" y="3246120"/>
            <a:ext cx="9001760" cy="74041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2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流程图: 磁盘 31">
            <a:extLst>
              <a:ext uri="{FF2B5EF4-FFF2-40B4-BE49-F238E27FC236}">
                <a16:creationId xmlns:a16="http://schemas.microsoft.com/office/drawing/2014/main" id="{D3484647-D458-4C42-B1D6-2AB72CD25189}"/>
              </a:ext>
            </a:extLst>
          </p:cNvPr>
          <p:cNvSpPr/>
          <p:nvPr/>
        </p:nvSpPr>
        <p:spPr>
          <a:xfrm>
            <a:off x="6724542" y="4286797"/>
            <a:ext cx="3271477" cy="183024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81AD4F-4656-4A22-BEEF-FF510FE21AF0}"/>
              </a:ext>
            </a:extLst>
          </p:cNvPr>
          <p:cNvSpPr/>
          <p:nvPr/>
        </p:nvSpPr>
        <p:spPr>
          <a:xfrm>
            <a:off x="2437001" y="2280920"/>
            <a:ext cx="1960880" cy="1148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  <a:r>
              <a:rPr lang="en-US" altLang="zh-CN" dirty="0"/>
              <a:t>(encoder)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5AF8B5-600B-48B1-AEBE-D787C4057180}"/>
              </a:ext>
            </a:extLst>
          </p:cNvPr>
          <p:cNvSpPr/>
          <p:nvPr/>
        </p:nvSpPr>
        <p:spPr>
          <a:xfrm>
            <a:off x="2437001" y="4605868"/>
            <a:ext cx="1960880" cy="1148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  <a:r>
              <a:rPr lang="en-US" altLang="zh-CN" dirty="0"/>
              <a:t>(encoder)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035A78-C7A8-43CC-B71D-C6F078FEE3E7}"/>
              </a:ext>
            </a:extLst>
          </p:cNvPr>
          <p:cNvSpPr txBox="1"/>
          <p:nvPr/>
        </p:nvSpPr>
        <p:spPr>
          <a:xfrm>
            <a:off x="460884" y="2645341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用户问题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1355C3A-EA8B-46E6-A2DD-531766C1B4B8}"/>
              </a:ext>
            </a:extLst>
          </p:cNvPr>
          <p:cNvCxnSpPr>
            <a:cxnSpLocks/>
          </p:cNvCxnSpPr>
          <p:nvPr/>
        </p:nvCxnSpPr>
        <p:spPr>
          <a:xfrm>
            <a:off x="1644521" y="285496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252D09B-A01D-4BBB-A466-44F8050748E1}"/>
              </a:ext>
            </a:extLst>
          </p:cNvPr>
          <p:cNvCxnSpPr>
            <a:cxnSpLocks/>
          </p:cNvCxnSpPr>
          <p:nvPr/>
        </p:nvCxnSpPr>
        <p:spPr>
          <a:xfrm>
            <a:off x="4397881" y="285496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4A9B661-F2CF-4726-BB98-1D15E3A4B22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397881" y="5179908"/>
            <a:ext cx="2326661" cy="2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A34C171-8E7A-41E5-A775-097D8C5BEFEA}"/>
              </a:ext>
            </a:extLst>
          </p:cNvPr>
          <p:cNvSpPr/>
          <p:nvPr/>
        </p:nvSpPr>
        <p:spPr>
          <a:xfrm>
            <a:off x="5210683" y="2759224"/>
            <a:ext cx="1036320" cy="2007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112D43-601D-4E2E-A84C-1772D09872CB}"/>
              </a:ext>
            </a:extLst>
          </p:cNvPr>
          <p:cNvSpPr/>
          <p:nvPr/>
        </p:nvSpPr>
        <p:spPr>
          <a:xfrm rot="16200000">
            <a:off x="6593665" y="5343669"/>
            <a:ext cx="1036320" cy="200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45EDC0-E505-424B-8B18-11954B8456F2}"/>
              </a:ext>
            </a:extLst>
          </p:cNvPr>
          <p:cNvSpPr/>
          <p:nvPr/>
        </p:nvSpPr>
        <p:spPr>
          <a:xfrm rot="16200000">
            <a:off x="6980948" y="5343670"/>
            <a:ext cx="1036320" cy="2007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44AF59-AD02-488E-B1BE-9ABDAAAD7F4E}"/>
              </a:ext>
            </a:extLst>
          </p:cNvPr>
          <p:cNvSpPr/>
          <p:nvPr/>
        </p:nvSpPr>
        <p:spPr>
          <a:xfrm rot="16200000">
            <a:off x="7404638" y="5343670"/>
            <a:ext cx="1036320" cy="2007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09DC89-FCAF-4668-9E9F-FD5AE8BF2261}"/>
              </a:ext>
            </a:extLst>
          </p:cNvPr>
          <p:cNvSpPr/>
          <p:nvPr/>
        </p:nvSpPr>
        <p:spPr>
          <a:xfrm rot="16200000">
            <a:off x="8604143" y="5343670"/>
            <a:ext cx="1036320" cy="2007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8F6EC4-E66A-43FF-9612-4551540EB87F}"/>
              </a:ext>
            </a:extLst>
          </p:cNvPr>
          <p:cNvSpPr/>
          <p:nvPr/>
        </p:nvSpPr>
        <p:spPr>
          <a:xfrm rot="16200000">
            <a:off x="9030862" y="5343669"/>
            <a:ext cx="1036320" cy="200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595E4A-BD08-4154-B4F7-885AA3EF33F8}"/>
              </a:ext>
            </a:extLst>
          </p:cNvPr>
          <p:cNvCxnSpPr>
            <a:cxnSpLocks/>
          </p:cNvCxnSpPr>
          <p:nvPr/>
        </p:nvCxnSpPr>
        <p:spPr>
          <a:xfrm>
            <a:off x="8240766" y="5451055"/>
            <a:ext cx="627536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6F4F349-0BEE-4AB4-8546-E5FA97CC2894}"/>
              </a:ext>
            </a:extLst>
          </p:cNvPr>
          <p:cNvCxnSpPr>
            <a:cxnSpLocks/>
          </p:cNvCxnSpPr>
          <p:nvPr/>
        </p:nvCxnSpPr>
        <p:spPr>
          <a:xfrm>
            <a:off x="6287646" y="285496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42B3C72D-BA95-4684-BBB1-563F9ABC7CE0}"/>
              </a:ext>
            </a:extLst>
          </p:cNvPr>
          <p:cNvSpPr/>
          <p:nvPr/>
        </p:nvSpPr>
        <p:spPr>
          <a:xfrm>
            <a:off x="7071169" y="2342943"/>
            <a:ext cx="2538792" cy="102403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计算语义相似度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AAB78FD-EAEE-4D45-A41E-D858293B8104}"/>
              </a:ext>
            </a:extLst>
          </p:cNvPr>
          <p:cNvCxnSpPr>
            <a:stCxn id="32" idx="1"/>
            <a:endCxn id="38" idx="4"/>
          </p:cNvCxnSpPr>
          <p:nvPr/>
        </p:nvCxnSpPr>
        <p:spPr>
          <a:xfrm flipH="1" flipV="1">
            <a:off x="8340565" y="3366977"/>
            <a:ext cx="19716" cy="919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AB0B68C-20C7-449D-9D33-22D397195DDC}"/>
              </a:ext>
            </a:extLst>
          </p:cNvPr>
          <p:cNvCxnSpPr>
            <a:cxnSpLocks/>
          </p:cNvCxnSpPr>
          <p:nvPr/>
        </p:nvCxnSpPr>
        <p:spPr>
          <a:xfrm>
            <a:off x="9609961" y="285496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A5FB60C-1039-4EE9-82FC-A69A6B15FAD9}"/>
              </a:ext>
            </a:extLst>
          </p:cNvPr>
          <p:cNvSpPr txBox="1"/>
          <p:nvPr/>
        </p:nvSpPr>
        <p:spPr>
          <a:xfrm>
            <a:off x="10311001" y="2645341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topK</a:t>
            </a:r>
            <a:r>
              <a:rPr lang="zh-CN" altLang="en-US" dirty="0"/>
              <a:t>相似问题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8DC2D6F-CB45-4201-8433-9CD9CFE626EC}"/>
              </a:ext>
            </a:extLst>
          </p:cNvPr>
          <p:cNvSpPr txBox="1"/>
          <p:nvPr/>
        </p:nvSpPr>
        <p:spPr>
          <a:xfrm>
            <a:off x="649507" y="4331013"/>
            <a:ext cx="2672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问题</a:t>
            </a:r>
            <a:r>
              <a:rPr lang="en-US" altLang="zh-CN" sz="2000" dirty="0"/>
              <a:t>1</a:t>
            </a:r>
          </a:p>
          <a:p>
            <a:r>
              <a:rPr lang="zh-CN" altLang="en-US" sz="2000" dirty="0"/>
              <a:t>问题</a:t>
            </a:r>
            <a:r>
              <a:rPr lang="en-US" altLang="zh-CN" sz="2000" dirty="0"/>
              <a:t>2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问题</a:t>
            </a:r>
            <a:r>
              <a:rPr lang="en-US" altLang="zh-CN" sz="2000" dirty="0"/>
              <a:t>N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3E38EB9-D964-4031-B648-DF6803CECD17}"/>
              </a:ext>
            </a:extLst>
          </p:cNvPr>
          <p:cNvCxnSpPr>
            <a:cxnSpLocks/>
          </p:cNvCxnSpPr>
          <p:nvPr/>
        </p:nvCxnSpPr>
        <p:spPr>
          <a:xfrm>
            <a:off x="984594" y="5119819"/>
            <a:ext cx="0" cy="324249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779088B-394E-4596-A129-998F2A521B93}"/>
              </a:ext>
            </a:extLst>
          </p:cNvPr>
          <p:cNvCxnSpPr>
            <a:cxnSpLocks/>
          </p:cNvCxnSpPr>
          <p:nvPr/>
        </p:nvCxnSpPr>
        <p:spPr>
          <a:xfrm>
            <a:off x="1502284" y="5179908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29477897-A054-4662-BE58-82A321EBB027}"/>
              </a:ext>
            </a:extLst>
          </p:cNvPr>
          <p:cNvSpPr txBox="1"/>
          <p:nvPr/>
        </p:nvSpPr>
        <p:spPr>
          <a:xfrm>
            <a:off x="460884" y="523391"/>
            <a:ext cx="295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应用场景：</a:t>
            </a:r>
            <a:endParaRPr lang="en-US" altLang="zh-CN" sz="3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1122F27-F205-4EC5-A9CC-0B8947C54891}"/>
              </a:ext>
            </a:extLst>
          </p:cNvPr>
          <p:cNvSpPr txBox="1"/>
          <p:nvPr/>
        </p:nvSpPr>
        <p:spPr>
          <a:xfrm>
            <a:off x="649507" y="1146947"/>
            <a:ext cx="596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搜索引擎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问答系统</a:t>
            </a:r>
            <a:r>
              <a:rPr lang="en-US" altLang="zh-CN" sz="2000" dirty="0"/>
              <a:t>(</a:t>
            </a:r>
            <a:r>
              <a:rPr lang="zh-CN" altLang="en-US" sz="2000" dirty="0"/>
              <a:t>检索式</a:t>
            </a:r>
            <a:r>
              <a:rPr lang="en-US" altLang="zh-CN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8348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D28E5F-D205-4A8F-BA15-98864EF1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263" y="5195903"/>
            <a:ext cx="6922723" cy="15745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89E308-C55D-4011-AF69-1F28163D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65" y="3311498"/>
            <a:ext cx="6922722" cy="18402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498544-86D2-454D-A407-B082126AC239}"/>
              </a:ext>
            </a:extLst>
          </p:cNvPr>
          <p:cNvSpPr txBox="1"/>
          <p:nvPr/>
        </p:nvSpPr>
        <p:spPr>
          <a:xfrm>
            <a:off x="162560" y="87499"/>
            <a:ext cx="66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SimCSE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835EC-7C1B-4963-8791-893551FF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419"/>
            <a:ext cx="4908802" cy="42356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B39FF2-64CB-4962-8837-0EAD97BD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1" y="2138615"/>
            <a:ext cx="6922722" cy="10598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B931D6-6706-422E-B793-24040AF4D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309" y="4109677"/>
            <a:ext cx="1386050" cy="6946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37E903-F5A6-4952-9408-CB2BCD1E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57" y="4109676"/>
            <a:ext cx="866575" cy="6946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AB907A-EB48-49F5-BE19-9051D2BF9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934" y="5901589"/>
            <a:ext cx="4140118" cy="5059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65EA2C-8D34-4B3E-99FE-E9CE68C00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345" y="2790264"/>
            <a:ext cx="1426146" cy="3489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9588C0-70F8-4AE5-BC6B-269CF545A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6993" y="2790264"/>
            <a:ext cx="638529" cy="3489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6805253-E0E4-4942-BEF6-A47BAD1C5F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1921" y="485758"/>
            <a:ext cx="6959066" cy="1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0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C6B8DB-B0C8-4333-BEBA-6D01E9A5B004}"/>
              </a:ext>
            </a:extLst>
          </p:cNvPr>
          <p:cNvSpPr txBox="1"/>
          <p:nvPr/>
        </p:nvSpPr>
        <p:spPr>
          <a:xfrm>
            <a:off x="1808480" y="1270000"/>
            <a:ext cx="8087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Baseline=</a:t>
            </a:r>
            <a:r>
              <a:rPr lang="en-US" altLang="zh-CN" dirty="0" err="1"/>
              <a:t>chinese-roberta-wwm</a:t>
            </a:r>
            <a:endParaRPr lang="en-US" altLang="zh-CN" dirty="0"/>
          </a:p>
          <a:p>
            <a:r>
              <a:rPr lang="en-US" altLang="zh-CN" dirty="0"/>
              <a:t>Epochs=5</a:t>
            </a:r>
          </a:p>
          <a:p>
            <a:r>
              <a:rPr lang="en-US" altLang="zh-CN" dirty="0" err="1"/>
              <a:t>optimizer_type</a:t>
            </a:r>
            <a:r>
              <a:rPr lang="en-US" altLang="zh-CN" dirty="0"/>
              <a:t>='</a:t>
            </a:r>
            <a:r>
              <a:rPr lang="en-US" altLang="zh-CN" dirty="0" err="1"/>
              <a:t>AdamW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scheduler='</a:t>
            </a:r>
            <a:r>
              <a:rPr lang="en-US" altLang="zh-CN" dirty="0" err="1"/>
              <a:t>WarmupLinear</a:t>
            </a:r>
            <a:r>
              <a:rPr lang="en-US" altLang="zh-CN" dirty="0"/>
              <a:t>'</a:t>
            </a:r>
          </a:p>
          <a:p>
            <a:r>
              <a:rPr lang="en-US" altLang="zh-CN" dirty="0" err="1"/>
              <a:t>warmup_proportion</a:t>
            </a:r>
            <a:r>
              <a:rPr lang="en-US" altLang="zh-CN" dirty="0"/>
              <a:t>=0.1</a:t>
            </a:r>
          </a:p>
          <a:p>
            <a:r>
              <a:rPr lang="en-US" altLang="zh-CN" dirty="0" err="1"/>
              <a:t>optimizer_params</a:t>
            </a:r>
            <a:r>
              <a:rPr lang="en-US" altLang="zh-CN" dirty="0"/>
              <a:t>={'</a:t>
            </a:r>
            <a:r>
              <a:rPr lang="en-US" altLang="zh-CN" dirty="0" err="1"/>
              <a:t>lr</a:t>
            </a:r>
            <a:r>
              <a:rPr lang="en-US" altLang="zh-CN" dirty="0"/>
              <a:t>': 2e-5}</a:t>
            </a:r>
          </a:p>
          <a:p>
            <a:r>
              <a:rPr lang="en-US" altLang="zh-CN" dirty="0" err="1"/>
              <a:t>weight_decay</a:t>
            </a:r>
            <a:r>
              <a:rPr lang="en-US" altLang="zh-CN" dirty="0"/>
              <a:t>=0.01</a:t>
            </a:r>
          </a:p>
          <a:p>
            <a:r>
              <a:rPr lang="en-US" altLang="zh-CN" dirty="0" err="1"/>
              <a:t>max_seq_len</a:t>
            </a:r>
            <a:r>
              <a:rPr lang="en-US" altLang="zh-CN" dirty="0"/>
              <a:t>=64</a:t>
            </a:r>
          </a:p>
          <a:p>
            <a:r>
              <a:rPr lang="en-US" altLang="zh-CN" dirty="0" err="1"/>
              <a:t>batch_size</a:t>
            </a:r>
            <a:r>
              <a:rPr lang="en-US" altLang="zh-CN" dirty="0"/>
              <a:t>=128</a:t>
            </a:r>
          </a:p>
          <a:p>
            <a:r>
              <a:rPr lang="en-US" altLang="zh-CN" dirty="0"/>
              <a:t>Temperature=0.05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A2F594-BE4C-4B87-8A41-B420BA82B729}"/>
              </a:ext>
            </a:extLst>
          </p:cNvPr>
          <p:cNvSpPr txBox="1"/>
          <p:nvPr/>
        </p:nvSpPr>
        <p:spPr>
          <a:xfrm>
            <a:off x="1879600" y="4521200"/>
            <a:ext cx="646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其它论文参数配置</a:t>
            </a:r>
            <a:endParaRPr lang="en-US" altLang="zh-CN" dirty="0"/>
          </a:p>
          <a:p>
            <a:r>
              <a:rPr lang="en-US" altLang="zh-CN" dirty="0" err="1"/>
              <a:t>ConSERT:cutoff_rate</a:t>
            </a:r>
            <a:r>
              <a:rPr lang="en-US" altLang="zh-CN" dirty="0"/>
              <a:t>=0.15</a:t>
            </a:r>
          </a:p>
          <a:p>
            <a:r>
              <a:rPr lang="en-US" altLang="zh-CN" dirty="0" err="1"/>
              <a:t>ESimCSE</a:t>
            </a:r>
            <a:r>
              <a:rPr lang="en-US" altLang="zh-CN" dirty="0"/>
              <a:t>: </a:t>
            </a:r>
            <a:r>
              <a:rPr lang="en-US" altLang="zh-CN" dirty="0" err="1"/>
              <a:t>dup_rate</a:t>
            </a:r>
            <a:r>
              <a:rPr lang="en-US" altLang="zh-CN" dirty="0"/>
              <a:t>=0.32,q_size=256(2*</a:t>
            </a:r>
            <a:r>
              <a:rPr lang="en-US" altLang="zh-CN" dirty="0" err="1"/>
              <a:t>batch_size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D69455-2104-4C1D-86BA-736394141ABD}"/>
              </a:ext>
            </a:extLst>
          </p:cNvPr>
          <p:cNvSpPr txBox="1"/>
          <p:nvPr/>
        </p:nvSpPr>
        <p:spPr>
          <a:xfrm>
            <a:off x="7020560" y="2844800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数据稀缺性场景下的鲁棒性和有效性。</a:t>
            </a:r>
            <a:endParaRPr lang="en-US" altLang="zh-CN" dirty="0"/>
          </a:p>
          <a:p>
            <a:r>
              <a:rPr lang="zh-CN" altLang="en-US" dirty="0"/>
              <a:t>为什么要自监督，因为在数据稀缺场景下的极大用处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BBB18-8F15-4DE5-B77E-4FE8BD9A79BF}"/>
              </a:ext>
            </a:extLst>
          </p:cNvPr>
          <p:cNvSpPr txBox="1"/>
          <p:nvPr/>
        </p:nvSpPr>
        <p:spPr>
          <a:xfrm>
            <a:off x="1971040" y="5801360"/>
            <a:ext cx="73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温度的重要性，试一试温度的影响</a:t>
            </a:r>
            <a:r>
              <a:rPr lang="en-US" altLang="zh-CN" dirty="0"/>
              <a:t>(0.05,0.1,0.5,1)</a:t>
            </a:r>
            <a:r>
              <a:rPr lang="zh-CN" altLang="en-US" dirty="0"/>
              <a:t>。尤其是</a:t>
            </a:r>
            <a:r>
              <a:rPr lang="en-US" altLang="zh-CN" dirty="0"/>
              <a:t>1</a:t>
            </a:r>
            <a:r>
              <a:rPr lang="zh-CN" altLang="en-US" dirty="0"/>
              <a:t>的时候</a:t>
            </a:r>
          </a:p>
        </p:txBody>
      </p:sp>
    </p:spTree>
    <p:extLst>
      <p:ext uri="{BB962C8B-B14F-4D97-AF65-F5344CB8AC3E}">
        <p14:creationId xmlns:p14="http://schemas.microsoft.com/office/powerpoint/2010/main" val="255778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3811E65F-5266-4681-9F82-A0F1F7CD9FE8}"/>
              </a:ext>
            </a:extLst>
          </p:cNvPr>
          <p:cNvSpPr/>
          <p:nvPr/>
        </p:nvSpPr>
        <p:spPr>
          <a:xfrm>
            <a:off x="8295451" y="1270000"/>
            <a:ext cx="3860800" cy="55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A6C9B3-7222-4FDD-A6FD-343B67EA16C5}"/>
              </a:ext>
            </a:extLst>
          </p:cNvPr>
          <p:cNvSpPr/>
          <p:nvPr/>
        </p:nvSpPr>
        <p:spPr>
          <a:xfrm>
            <a:off x="4190166" y="1270000"/>
            <a:ext cx="3860800" cy="55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0CD234-BB04-4571-8AA7-2B53E8A6BBD0}"/>
              </a:ext>
            </a:extLst>
          </p:cNvPr>
          <p:cNvSpPr/>
          <p:nvPr/>
        </p:nvSpPr>
        <p:spPr>
          <a:xfrm>
            <a:off x="121920" y="1270000"/>
            <a:ext cx="3860800" cy="55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0D4D00-BADA-49CC-9273-15AC020EA45D}"/>
              </a:ext>
            </a:extLst>
          </p:cNvPr>
          <p:cNvSpPr txBox="1"/>
          <p:nvPr/>
        </p:nvSpPr>
        <p:spPr>
          <a:xfrm>
            <a:off x="7252950" y="488534"/>
            <a:ext cx="400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温度的作用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BAB94-DF6A-4F21-B55C-F7130714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47458"/>
            <a:ext cx="4633179" cy="8514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5B2F6A-30A2-4DF0-9590-13A3C5E93E0A}"/>
                  </a:ext>
                </a:extLst>
              </p:cNvPr>
              <p:cNvSpPr txBox="1"/>
              <p:nvPr/>
            </p:nvSpPr>
            <p:spPr>
              <a:xfrm>
                <a:off x="1352550" y="6336660"/>
                <a:ext cx="193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altLang="zh-CN" dirty="0"/>
                  <a:t>=0.1</a:t>
                </a:r>
                <a:endParaRPr lang="en-US" altLang="zh-CN" b="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5B2F6A-30A2-4DF0-9590-13A3C5E9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50" y="6336660"/>
                <a:ext cx="193040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E8694A3-73AC-42DE-B457-1461E3314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45" y="3996886"/>
            <a:ext cx="3352972" cy="22226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7EEE40-85D2-423C-900E-294A3F1D9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651" y="3912114"/>
            <a:ext cx="3295819" cy="21972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45DC7F-B477-44DF-BB7F-D3D640F39E61}"/>
                  </a:ext>
                </a:extLst>
              </p:cNvPr>
              <p:cNvSpPr txBox="1"/>
              <p:nvPr/>
            </p:nvSpPr>
            <p:spPr>
              <a:xfrm>
                <a:off x="5667990" y="6369048"/>
                <a:ext cx="193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altLang="zh-CN" dirty="0"/>
                  <a:t>=0.5</a:t>
                </a:r>
                <a:endParaRPr lang="en-US" altLang="zh-CN" b="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45DC7F-B477-44DF-BB7F-D3D640F39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90" y="6369048"/>
                <a:ext cx="19304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FEE4CB3-596A-48EB-A437-3E73CAC52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925" y="3912114"/>
            <a:ext cx="3333921" cy="22289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8ADB588-E650-425C-910B-6EC6A846BD1A}"/>
                  </a:ext>
                </a:extLst>
              </p:cNvPr>
              <p:cNvSpPr txBox="1"/>
              <p:nvPr/>
            </p:nvSpPr>
            <p:spPr>
              <a:xfrm>
                <a:off x="9865446" y="6400800"/>
                <a:ext cx="193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altLang="zh-CN" dirty="0"/>
                  <a:t>=1</a:t>
                </a:r>
                <a:endParaRPr lang="en-US" altLang="zh-CN" b="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8ADB588-E650-425C-910B-6EC6A846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446" y="6400800"/>
                <a:ext cx="19304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5210B83-2964-47D9-8D6A-C2C5AB6A7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0445" y="1534238"/>
            <a:ext cx="3295819" cy="22480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D55B58-957A-4686-A4C3-2CA6E59ED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097" y="1669812"/>
            <a:ext cx="3289469" cy="22099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39B972-C591-4A33-92CA-5DB8748785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651" y="1610442"/>
            <a:ext cx="3245017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17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7D5F15-6A90-4B88-9A98-5546FAA65366}"/>
              </a:ext>
            </a:extLst>
          </p:cNvPr>
          <p:cNvSpPr txBox="1"/>
          <p:nvPr/>
        </p:nvSpPr>
        <p:spPr>
          <a:xfrm>
            <a:off x="2143760" y="1981200"/>
            <a:ext cx="8321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主要工作包括：</a:t>
            </a:r>
            <a:endParaRPr lang="en-US" altLang="zh-CN" dirty="0"/>
          </a:p>
          <a:p>
            <a:r>
              <a:rPr lang="zh-CN" altLang="en-US" dirty="0"/>
              <a:t>前期介绍</a:t>
            </a:r>
            <a:r>
              <a:rPr lang="en-US" altLang="zh-CN" dirty="0"/>
              <a:t>STS</a:t>
            </a:r>
            <a:r>
              <a:rPr lang="zh-CN" altLang="en-US" dirty="0"/>
              <a:t>任务</a:t>
            </a:r>
            <a:endParaRPr lang="en-US" altLang="zh-CN" dirty="0"/>
          </a:p>
          <a:p>
            <a:r>
              <a:rPr lang="en-US" altLang="zh-CN" dirty="0" err="1"/>
              <a:t>Softmax</a:t>
            </a:r>
            <a:r>
              <a:rPr lang="en-US" altLang="zh-CN" dirty="0"/>
              <a:t> loss triplet loss contrastive loss</a:t>
            </a:r>
          </a:p>
          <a:p>
            <a:r>
              <a:rPr lang="en-US" altLang="zh-CN" dirty="0" err="1"/>
              <a:t>SimCLR</a:t>
            </a:r>
            <a:r>
              <a:rPr lang="zh-CN" altLang="en-US" dirty="0"/>
              <a:t>、</a:t>
            </a:r>
            <a:r>
              <a:rPr lang="en-US" altLang="zh-CN" dirty="0"/>
              <a:t>MOCO</a:t>
            </a:r>
          </a:p>
          <a:p>
            <a:r>
              <a:rPr lang="en-US" altLang="zh-CN" dirty="0" err="1"/>
              <a:t>Alignment,uniformity</a:t>
            </a:r>
            <a:endParaRPr lang="en-US" altLang="zh-CN" dirty="0"/>
          </a:p>
          <a:p>
            <a:r>
              <a:rPr lang="en-US" altLang="zh-CN" dirty="0" err="1"/>
              <a:t>SimCSE,ESimCSE,ConSERT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59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29477897-A054-4662-BE58-82A321EBB027}"/>
              </a:ext>
            </a:extLst>
          </p:cNvPr>
          <p:cNvSpPr txBox="1"/>
          <p:nvPr/>
        </p:nvSpPr>
        <p:spPr>
          <a:xfrm>
            <a:off x="446795" y="783937"/>
            <a:ext cx="10725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重点在于提升编码器的特征提取能力，或者说</a:t>
            </a:r>
            <a:r>
              <a:rPr lang="zh-CN" altLang="en-US" sz="2400" b="1" dirty="0"/>
              <a:t>编码得到的句子表示向量的质量要非常高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C5062A-9543-482F-A694-0864240B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882" y="1979455"/>
            <a:ext cx="6727903" cy="24606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93F2E5-507B-4D2B-B60C-7C084835EFC9}"/>
              </a:ext>
            </a:extLst>
          </p:cNvPr>
          <p:cNvSpPr txBox="1"/>
          <p:nvPr/>
        </p:nvSpPr>
        <p:spPr>
          <a:xfrm>
            <a:off x="546538" y="5286702"/>
            <a:ext cx="10101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如何提升编码器的特征提取能力？编码器需要区分开正负样本，或者说</a:t>
            </a:r>
            <a:r>
              <a:rPr lang="zh-CN" altLang="en-US" sz="2000" b="1" dirty="0"/>
              <a:t>相似句子之间的距离一定要大于不相似句子之间的距离</a:t>
            </a:r>
            <a:endParaRPr lang="en-US" altLang="zh-CN" sz="20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如何衡量表示向量的质量？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1345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907A90-ADFD-4EB6-972B-91F1A23CF5F9}"/>
              </a:ext>
            </a:extLst>
          </p:cNvPr>
          <p:cNvSpPr txBox="1"/>
          <p:nvPr/>
        </p:nvSpPr>
        <p:spPr>
          <a:xfrm>
            <a:off x="190990" y="1457451"/>
            <a:ext cx="611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喜欢打篮球的男生喜欢什么样的女生	爱打篮球的男生喜欢什么样的女生</a:t>
            </a:r>
            <a:endParaRPr lang="en-US" altLang="zh-CN" sz="1200" dirty="0"/>
          </a:p>
          <a:p>
            <a:r>
              <a:rPr lang="zh-CN" altLang="en-US" sz="1200" dirty="0"/>
              <a:t>我手机丢了，我想换个手机	我想买个新手机，求推荐</a:t>
            </a:r>
            <a:endParaRPr lang="en-US" altLang="zh-CN" sz="1200" dirty="0"/>
          </a:p>
          <a:p>
            <a:r>
              <a:rPr lang="zh-CN" altLang="en-US" sz="1200" dirty="0"/>
              <a:t>红豆薏米粥减肥靠谱吗	红豆薏米粥能减肥吗</a:t>
            </a:r>
            <a:endParaRPr lang="en-US" altLang="zh-CN" sz="1200" dirty="0"/>
          </a:p>
          <a:p>
            <a:r>
              <a:rPr lang="zh-CN" altLang="en-US" sz="1200" dirty="0"/>
              <a:t>大写的万字，怎么写？	大写万字怎么写？</a:t>
            </a:r>
            <a:endParaRPr lang="en-US" altLang="zh-CN" sz="1200" dirty="0"/>
          </a:p>
          <a:p>
            <a:r>
              <a:rPr lang="zh-CN" altLang="en-US" sz="1200" dirty="0"/>
              <a:t>网易新闻和腾讯新闻哪个强	腾讯新闻和网易新闻哪个好</a:t>
            </a:r>
            <a:endParaRPr lang="en-US" altLang="zh-CN" sz="1200" dirty="0"/>
          </a:p>
          <a:p>
            <a:r>
              <a:rPr lang="zh-CN" altLang="en-US" sz="1200" dirty="0"/>
              <a:t>去哪儿网特价机票怎样订	去哪儿特价机票</a:t>
            </a:r>
            <a:endParaRPr lang="en-US" altLang="zh-CN" sz="1200" dirty="0"/>
          </a:p>
          <a:p>
            <a:r>
              <a:rPr lang="zh-CN" altLang="en-US" sz="1200" dirty="0"/>
              <a:t>时空猎人腾讯版怎么刷龙影	时空猎人腾讯版怎么刷</a:t>
            </a:r>
            <a:r>
              <a:rPr lang="en-US" altLang="zh-CN" sz="1200" dirty="0" err="1"/>
              <a:t>vip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F0628B-632A-44C4-9C8D-EEE2F2C7E57D}"/>
              </a:ext>
            </a:extLst>
          </p:cNvPr>
          <p:cNvSpPr txBox="1"/>
          <p:nvPr/>
        </p:nvSpPr>
        <p:spPr>
          <a:xfrm>
            <a:off x="199696" y="350662"/>
            <a:ext cx="19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监督形式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BC0617-ED3E-4C3F-AAEF-C8E7287A168D}"/>
              </a:ext>
            </a:extLst>
          </p:cNvPr>
          <p:cNvSpPr/>
          <p:nvPr/>
        </p:nvSpPr>
        <p:spPr>
          <a:xfrm>
            <a:off x="9638227" y="993582"/>
            <a:ext cx="9816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1,0,0</a:t>
            </a:r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8856B60-EC07-4752-8ED2-BF4AE2F2E754}"/>
              </a:ext>
            </a:extLst>
          </p:cNvPr>
          <p:cNvCxnSpPr>
            <a:cxnSpLocks/>
          </p:cNvCxnSpPr>
          <p:nvPr/>
        </p:nvCxnSpPr>
        <p:spPr>
          <a:xfrm>
            <a:off x="12281443" y="1741319"/>
            <a:ext cx="0" cy="378373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9EAFF7C-DFF4-4F45-9C73-139F751E376A}"/>
              </a:ext>
            </a:extLst>
          </p:cNvPr>
          <p:cNvSpPr/>
          <p:nvPr/>
        </p:nvSpPr>
        <p:spPr>
          <a:xfrm>
            <a:off x="5559684" y="4378438"/>
            <a:ext cx="1966486" cy="10640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Encoder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CB2152C-54FE-4678-AB98-6EBF8EC15389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flipV="1">
            <a:off x="6542927" y="3396443"/>
            <a:ext cx="494080" cy="9819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C298034B-8A17-41A4-8783-DC7F14A18CAF}"/>
              </a:ext>
            </a:extLst>
          </p:cNvPr>
          <p:cNvSpPr/>
          <p:nvPr/>
        </p:nvSpPr>
        <p:spPr>
          <a:xfrm>
            <a:off x="7037007" y="2978287"/>
            <a:ext cx="1711935" cy="8363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Softmax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output layer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80F78B6-094E-483D-A7EB-90969F60192B}"/>
              </a:ext>
            </a:extLst>
          </p:cNvPr>
          <p:cNvCxnSpPr>
            <a:cxnSpLocks/>
          </p:cNvCxnSpPr>
          <p:nvPr/>
        </p:nvCxnSpPr>
        <p:spPr>
          <a:xfrm flipV="1">
            <a:off x="6521337" y="5442536"/>
            <a:ext cx="0" cy="4566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DA4DD7F-B0D2-4E40-A0A9-9D315D17DE5D}"/>
              </a:ext>
            </a:extLst>
          </p:cNvPr>
          <p:cNvCxnSpPr>
            <a:cxnSpLocks/>
            <a:stCxn id="47" idx="0"/>
            <a:endCxn id="43" idx="6"/>
          </p:cNvCxnSpPr>
          <p:nvPr/>
        </p:nvCxnSpPr>
        <p:spPr>
          <a:xfrm flipH="1" flipV="1">
            <a:off x="8748942" y="3396443"/>
            <a:ext cx="392142" cy="9819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76A1691-68F0-4BE4-8EB1-694349359ED9}"/>
              </a:ext>
            </a:extLst>
          </p:cNvPr>
          <p:cNvSpPr txBox="1"/>
          <p:nvPr/>
        </p:nvSpPr>
        <p:spPr>
          <a:xfrm>
            <a:off x="5377062" y="5874990"/>
            <a:ext cx="6531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网易新闻和腾讯新闻哪个强	腾讯新闻和网易新闻哪个好</a:t>
            </a:r>
            <a:endParaRPr lang="en-US" altLang="zh-CN" sz="1400" dirty="0"/>
          </a:p>
          <a:p>
            <a:r>
              <a:rPr lang="zh-CN" altLang="en-US" sz="1400" dirty="0"/>
              <a:t>网易新闻和腾讯新闻哪个强	我想买个新手机，求推荐</a:t>
            </a:r>
            <a:endParaRPr lang="en-US" altLang="zh-CN" sz="1400" dirty="0"/>
          </a:p>
          <a:p>
            <a:r>
              <a:rPr lang="zh-CN" altLang="en-US" sz="1400" dirty="0"/>
              <a:t>网易新闻和腾讯新闻哪个强	爱打篮球的男生喜欢什么样的女生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40FF563-D221-4E46-A7AA-6645C3238029}"/>
              </a:ext>
            </a:extLst>
          </p:cNvPr>
          <p:cNvSpPr/>
          <p:nvPr/>
        </p:nvSpPr>
        <p:spPr>
          <a:xfrm>
            <a:off x="8157841" y="4378438"/>
            <a:ext cx="1966486" cy="10640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Encoder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26F5071-F963-4D6D-BE0D-BDBD22F42C84}"/>
              </a:ext>
            </a:extLst>
          </p:cNvPr>
          <p:cNvCxnSpPr>
            <a:cxnSpLocks/>
          </p:cNvCxnSpPr>
          <p:nvPr/>
        </p:nvCxnSpPr>
        <p:spPr>
          <a:xfrm flipV="1">
            <a:off x="9119494" y="5442536"/>
            <a:ext cx="0" cy="4566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3879A09-A3B8-4BBF-BE1A-774434523629}"/>
              </a:ext>
            </a:extLst>
          </p:cNvPr>
          <p:cNvCxnSpPr>
            <a:cxnSpLocks/>
          </p:cNvCxnSpPr>
          <p:nvPr/>
        </p:nvCxnSpPr>
        <p:spPr>
          <a:xfrm flipV="1">
            <a:off x="7903447" y="2521610"/>
            <a:ext cx="0" cy="4566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EFC75B98-4875-46F8-8401-A459ECDC2EDD}"/>
              </a:ext>
            </a:extLst>
          </p:cNvPr>
          <p:cNvSpPr/>
          <p:nvPr/>
        </p:nvSpPr>
        <p:spPr>
          <a:xfrm>
            <a:off x="7304692" y="1741319"/>
            <a:ext cx="588579" cy="257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881A9A-F479-4339-87B8-7C720E7A3597}"/>
              </a:ext>
            </a:extLst>
          </p:cNvPr>
          <p:cNvSpPr/>
          <p:nvPr/>
        </p:nvSpPr>
        <p:spPr>
          <a:xfrm>
            <a:off x="7903781" y="1741368"/>
            <a:ext cx="588579" cy="257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0.7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787EE2E-0C88-407A-970E-0CBAD44FBBCC}"/>
              </a:ext>
            </a:extLst>
          </p:cNvPr>
          <p:cNvSpPr/>
          <p:nvPr/>
        </p:nvSpPr>
        <p:spPr>
          <a:xfrm>
            <a:off x="7299438" y="1998822"/>
            <a:ext cx="588579" cy="257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1F12262-370E-43B0-A6FB-5CDE194863B4}"/>
              </a:ext>
            </a:extLst>
          </p:cNvPr>
          <p:cNvSpPr/>
          <p:nvPr/>
        </p:nvSpPr>
        <p:spPr>
          <a:xfrm>
            <a:off x="7898527" y="1998871"/>
            <a:ext cx="588579" cy="257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F957296-D2D6-4A43-B5D4-D4414818342D}"/>
              </a:ext>
            </a:extLst>
          </p:cNvPr>
          <p:cNvSpPr/>
          <p:nvPr/>
        </p:nvSpPr>
        <p:spPr>
          <a:xfrm>
            <a:off x="7304694" y="2256324"/>
            <a:ext cx="588579" cy="257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0.8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A0F1C65-D9F5-43CE-8C34-8F0C3E9C4DE8}"/>
              </a:ext>
            </a:extLst>
          </p:cNvPr>
          <p:cNvSpPr/>
          <p:nvPr/>
        </p:nvSpPr>
        <p:spPr>
          <a:xfrm>
            <a:off x="7903783" y="2256373"/>
            <a:ext cx="588579" cy="257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id="{A76F1EE8-B4A1-4062-BAC5-21EA6CF8F787}"/>
              </a:ext>
            </a:extLst>
          </p:cNvPr>
          <p:cNvSpPr/>
          <p:nvPr/>
        </p:nvSpPr>
        <p:spPr>
          <a:xfrm>
            <a:off x="6810707" y="934724"/>
            <a:ext cx="2330377" cy="52093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Crossentropy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loss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15745A3-656B-4B25-B9FA-2B44234A918E}"/>
              </a:ext>
            </a:extLst>
          </p:cNvPr>
          <p:cNvCxnSpPr>
            <a:stCxn id="24" idx="1"/>
            <a:endCxn id="34" idx="3"/>
          </p:cNvCxnSpPr>
          <p:nvPr/>
        </p:nvCxnSpPr>
        <p:spPr>
          <a:xfrm flipH="1">
            <a:off x="9141084" y="1178248"/>
            <a:ext cx="497143" cy="1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8BCC237-3EAC-48CF-825E-C204F92BBA1D}"/>
              </a:ext>
            </a:extLst>
          </p:cNvPr>
          <p:cNvCxnSpPr/>
          <p:nvPr/>
        </p:nvCxnSpPr>
        <p:spPr>
          <a:xfrm flipH="1" flipV="1">
            <a:off x="7888017" y="1455662"/>
            <a:ext cx="10510" cy="28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1FE716D-5DB9-41EA-A52E-7F13FC019FAB}"/>
              </a:ext>
            </a:extLst>
          </p:cNvPr>
          <p:cNvSpPr/>
          <p:nvPr/>
        </p:nvSpPr>
        <p:spPr>
          <a:xfrm>
            <a:off x="5770388" y="2226139"/>
            <a:ext cx="4245610" cy="13772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907A90-ADFD-4EB6-972B-91F1A23CF5F9}"/>
              </a:ext>
            </a:extLst>
          </p:cNvPr>
          <p:cNvSpPr txBox="1"/>
          <p:nvPr/>
        </p:nvSpPr>
        <p:spPr>
          <a:xfrm>
            <a:off x="190990" y="1457451"/>
            <a:ext cx="611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喜欢打篮球的男生喜欢什么样的女生	爱打篮球的男生喜欢什么样的女生</a:t>
            </a:r>
            <a:endParaRPr lang="en-US" altLang="zh-CN" sz="1200" dirty="0"/>
          </a:p>
          <a:p>
            <a:r>
              <a:rPr lang="zh-CN" altLang="en-US" sz="1200" dirty="0"/>
              <a:t>我手机丢了，我想换个手机	我想买个新手机，求推荐</a:t>
            </a:r>
            <a:endParaRPr lang="en-US" altLang="zh-CN" sz="1200" dirty="0"/>
          </a:p>
          <a:p>
            <a:r>
              <a:rPr lang="zh-CN" altLang="en-US" sz="1200" dirty="0"/>
              <a:t>红豆薏米粥减肥靠谱吗	红豆薏米粥能减肥吗</a:t>
            </a:r>
            <a:endParaRPr lang="en-US" altLang="zh-CN" sz="1200" dirty="0"/>
          </a:p>
          <a:p>
            <a:r>
              <a:rPr lang="zh-CN" altLang="en-US" sz="1200" dirty="0"/>
              <a:t>大写的万字，怎么写？	大写万字怎么写？</a:t>
            </a:r>
            <a:endParaRPr lang="en-US" altLang="zh-CN" sz="1200" dirty="0"/>
          </a:p>
          <a:p>
            <a:r>
              <a:rPr lang="zh-CN" altLang="en-US" sz="1200" dirty="0"/>
              <a:t>网易新闻和腾讯新闻哪个强	腾讯新闻和网易新闻哪个好</a:t>
            </a:r>
            <a:endParaRPr lang="en-US" altLang="zh-CN" sz="1200" dirty="0"/>
          </a:p>
          <a:p>
            <a:r>
              <a:rPr lang="zh-CN" altLang="en-US" sz="1200" dirty="0"/>
              <a:t>去哪儿网特价机票怎样订	去哪儿特价机票</a:t>
            </a:r>
            <a:endParaRPr lang="en-US" altLang="zh-CN" sz="1200" dirty="0"/>
          </a:p>
          <a:p>
            <a:r>
              <a:rPr lang="zh-CN" altLang="en-US" sz="1200" dirty="0"/>
              <a:t>时空猎人腾讯版怎么刷龙影	时空猎人腾讯版怎么刷</a:t>
            </a:r>
            <a:r>
              <a:rPr lang="en-US" altLang="zh-CN" sz="1200" dirty="0" err="1"/>
              <a:t>vip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F0628B-632A-44C4-9C8D-EEE2F2C7E57D}"/>
              </a:ext>
            </a:extLst>
          </p:cNvPr>
          <p:cNvSpPr txBox="1"/>
          <p:nvPr/>
        </p:nvSpPr>
        <p:spPr>
          <a:xfrm>
            <a:off x="199696" y="350662"/>
            <a:ext cx="19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监督形式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8856B60-EC07-4752-8ED2-BF4AE2F2E754}"/>
              </a:ext>
            </a:extLst>
          </p:cNvPr>
          <p:cNvCxnSpPr>
            <a:cxnSpLocks/>
          </p:cNvCxnSpPr>
          <p:nvPr/>
        </p:nvCxnSpPr>
        <p:spPr>
          <a:xfrm>
            <a:off x="12281443" y="1741319"/>
            <a:ext cx="0" cy="378373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9EAFF7C-DFF4-4F45-9C73-139F751E376A}"/>
              </a:ext>
            </a:extLst>
          </p:cNvPr>
          <p:cNvSpPr/>
          <p:nvPr/>
        </p:nvSpPr>
        <p:spPr>
          <a:xfrm>
            <a:off x="4256402" y="4252314"/>
            <a:ext cx="1966486" cy="10640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Encoder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CB2152C-54FE-4678-AB98-6EBF8EC15389}"/>
              </a:ext>
            </a:extLst>
          </p:cNvPr>
          <p:cNvCxnSpPr>
            <a:cxnSpLocks/>
            <a:stCxn id="41" idx="0"/>
            <a:endCxn id="15" idx="2"/>
          </p:cNvCxnSpPr>
          <p:nvPr/>
        </p:nvCxnSpPr>
        <p:spPr>
          <a:xfrm flipV="1">
            <a:off x="5239645" y="3603381"/>
            <a:ext cx="2653548" cy="648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80F78B6-094E-483D-A7EB-90969F60192B}"/>
              </a:ext>
            </a:extLst>
          </p:cNvPr>
          <p:cNvCxnSpPr>
            <a:cxnSpLocks/>
          </p:cNvCxnSpPr>
          <p:nvPr/>
        </p:nvCxnSpPr>
        <p:spPr>
          <a:xfrm flipV="1">
            <a:off x="5218055" y="5316412"/>
            <a:ext cx="0" cy="4566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DA4DD7F-B0D2-4E40-A0A9-9D315D17DE5D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7848312" y="3631166"/>
            <a:ext cx="10305" cy="6211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76A1691-68F0-4BE4-8EB1-694349359ED9}"/>
              </a:ext>
            </a:extLst>
          </p:cNvPr>
          <p:cNvSpPr txBox="1"/>
          <p:nvPr/>
        </p:nvSpPr>
        <p:spPr>
          <a:xfrm>
            <a:off x="4073779" y="5748866"/>
            <a:ext cx="7971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网易新闻和腾讯新闻哪个强	腾讯新闻和网易新闻哪个好</a:t>
            </a:r>
            <a:r>
              <a:rPr lang="en-US" altLang="zh-CN" sz="1400" dirty="0"/>
              <a:t>	</a:t>
            </a:r>
            <a:r>
              <a:rPr lang="zh-CN" altLang="en-US" sz="1400" dirty="0"/>
              <a:t>我想买个新手机，求推荐</a:t>
            </a:r>
            <a:endParaRPr lang="en-US" altLang="zh-CN" sz="1400" dirty="0"/>
          </a:p>
          <a:p>
            <a:r>
              <a:rPr lang="zh-CN" altLang="en-US" sz="1400" dirty="0"/>
              <a:t>爱打篮球的男生喜欢什么样的女生	爱打篮球的男生喜欢什么样的女生</a:t>
            </a:r>
            <a:r>
              <a:rPr lang="en-US" altLang="zh-CN" sz="1400" dirty="0"/>
              <a:t>	</a:t>
            </a:r>
            <a:r>
              <a:rPr lang="zh-CN" altLang="en-US" sz="1400" dirty="0"/>
              <a:t>大写万字怎么写？</a:t>
            </a:r>
            <a:endParaRPr lang="en-US" altLang="zh-CN" sz="1400" dirty="0"/>
          </a:p>
          <a:p>
            <a:r>
              <a:rPr lang="zh-CN" altLang="en-US" sz="1400" dirty="0"/>
              <a:t>时空猎人腾讯版怎么刷龙影	时空猎人腾讯版怎么刷</a:t>
            </a:r>
            <a:r>
              <a:rPr lang="en-US" altLang="zh-CN" sz="1400" dirty="0" err="1"/>
              <a:t>vip</a:t>
            </a:r>
            <a:r>
              <a:rPr lang="en-US" altLang="zh-CN" sz="1400" dirty="0"/>
              <a:t>	</a:t>
            </a:r>
            <a:r>
              <a:rPr lang="zh-CN" altLang="en-US" sz="1400" dirty="0"/>
              <a:t>红豆薏米粥能减肥吗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40FF563-D221-4E46-A7AA-6645C3238029}"/>
              </a:ext>
            </a:extLst>
          </p:cNvPr>
          <p:cNvSpPr/>
          <p:nvPr/>
        </p:nvSpPr>
        <p:spPr>
          <a:xfrm>
            <a:off x="6865069" y="4252314"/>
            <a:ext cx="1966486" cy="10640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Encoder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26F5071-F963-4D6D-BE0D-BDBD22F42C84}"/>
              </a:ext>
            </a:extLst>
          </p:cNvPr>
          <p:cNvCxnSpPr>
            <a:cxnSpLocks/>
          </p:cNvCxnSpPr>
          <p:nvPr/>
        </p:nvCxnSpPr>
        <p:spPr>
          <a:xfrm flipV="1">
            <a:off x="7816212" y="5316412"/>
            <a:ext cx="0" cy="4566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52DF8C0-8849-42EE-97FB-5135AA312528}"/>
              </a:ext>
            </a:extLst>
          </p:cNvPr>
          <p:cNvSpPr/>
          <p:nvPr/>
        </p:nvSpPr>
        <p:spPr>
          <a:xfrm>
            <a:off x="9549737" y="4250492"/>
            <a:ext cx="1966486" cy="10640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Encoder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0415D27-57F8-465A-AF69-C1C296932755}"/>
              </a:ext>
            </a:extLst>
          </p:cNvPr>
          <p:cNvCxnSpPr>
            <a:cxnSpLocks/>
          </p:cNvCxnSpPr>
          <p:nvPr/>
        </p:nvCxnSpPr>
        <p:spPr>
          <a:xfrm flipV="1">
            <a:off x="10511390" y="5314590"/>
            <a:ext cx="0" cy="4566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73326E1A-F8FF-43E9-82E3-D59090C1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9170"/>
            <a:ext cx="3733992" cy="120656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D84762A-7494-4110-B9F0-BC18D0A58F12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7858617" y="3631166"/>
            <a:ext cx="2674363" cy="61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1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2DAF1-2976-43A8-ADD1-5027567DE3DF}"/>
              </a:ext>
            </a:extLst>
          </p:cNvPr>
          <p:cNvSpPr/>
          <p:nvPr/>
        </p:nvSpPr>
        <p:spPr>
          <a:xfrm>
            <a:off x="4168776" y="1884680"/>
            <a:ext cx="6257288" cy="441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702657-E6D0-4D55-91C6-1711CD7E6127}"/>
              </a:ext>
            </a:extLst>
          </p:cNvPr>
          <p:cNvSpPr/>
          <p:nvPr/>
        </p:nvSpPr>
        <p:spPr>
          <a:xfrm>
            <a:off x="4237993" y="1940560"/>
            <a:ext cx="3016244" cy="20980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907A90-ADFD-4EB6-972B-91F1A23CF5F9}"/>
              </a:ext>
            </a:extLst>
          </p:cNvPr>
          <p:cNvSpPr txBox="1"/>
          <p:nvPr/>
        </p:nvSpPr>
        <p:spPr>
          <a:xfrm>
            <a:off x="190990" y="1457451"/>
            <a:ext cx="3354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喜欢打篮球的男生喜欢什么样的女生	</a:t>
            </a:r>
            <a:endParaRPr lang="en-US" altLang="zh-CN" sz="1200" dirty="0"/>
          </a:p>
          <a:p>
            <a:r>
              <a:rPr lang="zh-CN" altLang="en-US" sz="1200" dirty="0"/>
              <a:t>我手机丢了，我想换个手机	</a:t>
            </a:r>
            <a:endParaRPr lang="en-US" altLang="zh-CN" sz="1200" dirty="0"/>
          </a:p>
          <a:p>
            <a:r>
              <a:rPr lang="zh-CN" altLang="en-US" sz="1200" dirty="0"/>
              <a:t>红豆薏米粥减肥靠谱吗	</a:t>
            </a:r>
            <a:endParaRPr lang="en-US" altLang="zh-CN" sz="1200" dirty="0"/>
          </a:p>
          <a:p>
            <a:r>
              <a:rPr lang="zh-CN" altLang="en-US" sz="1200" dirty="0"/>
              <a:t>大写的万字，怎么写？	</a:t>
            </a:r>
            <a:endParaRPr lang="en-US" altLang="zh-CN" sz="1200" dirty="0"/>
          </a:p>
          <a:p>
            <a:r>
              <a:rPr lang="zh-CN" altLang="en-US" sz="1200" dirty="0"/>
              <a:t>网易新闻和腾讯新闻哪个强</a:t>
            </a:r>
            <a:endParaRPr lang="en-US" altLang="zh-CN" sz="1200" dirty="0"/>
          </a:p>
          <a:p>
            <a:r>
              <a:rPr lang="zh-CN" altLang="en-US" sz="1200" dirty="0"/>
              <a:t>去哪儿网特价机票怎样订	</a:t>
            </a:r>
            <a:endParaRPr lang="en-US" altLang="zh-CN" sz="1200" dirty="0"/>
          </a:p>
          <a:p>
            <a:r>
              <a:rPr lang="zh-CN" altLang="en-US" sz="1200" dirty="0"/>
              <a:t>时空猎人腾讯版怎么刷龙影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F0628B-632A-44C4-9C8D-EEE2F2C7E57D}"/>
              </a:ext>
            </a:extLst>
          </p:cNvPr>
          <p:cNvSpPr txBox="1"/>
          <p:nvPr/>
        </p:nvSpPr>
        <p:spPr>
          <a:xfrm>
            <a:off x="199696" y="350662"/>
            <a:ext cx="19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无监督形式？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E30FC3-6953-4115-B6F3-E75874C18F9A}"/>
              </a:ext>
            </a:extLst>
          </p:cNvPr>
          <p:cNvCxnSpPr/>
          <p:nvPr/>
        </p:nvCxnSpPr>
        <p:spPr>
          <a:xfrm>
            <a:off x="4439920" y="4094480"/>
            <a:ext cx="5699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A3F112-20FD-4DE8-88B1-4478109065D6}"/>
              </a:ext>
            </a:extLst>
          </p:cNvPr>
          <p:cNvCxnSpPr>
            <a:cxnSpLocks/>
          </p:cNvCxnSpPr>
          <p:nvPr/>
        </p:nvCxnSpPr>
        <p:spPr>
          <a:xfrm flipH="1" flipV="1">
            <a:off x="7294880" y="1940560"/>
            <a:ext cx="5081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3AFC4E5-FC43-4C03-B180-A17F3EE68AEE}"/>
              </a:ext>
            </a:extLst>
          </p:cNvPr>
          <p:cNvSpPr txBox="1"/>
          <p:nvPr/>
        </p:nvSpPr>
        <p:spPr>
          <a:xfrm>
            <a:off x="8996685" y="5409029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8DA539-4814-4B94-94F8-7F8AA07744A8}"/>
              </a:ext>
            </a:extLst>
          </p:cNvPr>
          <p:cNvSpPr txBox="1"/>
          <p:nvPr/>
        </p:nvSpPr>
        <p:spPr>
          <a:xfrm>
            <a:off x="4345942" y="4459685"/>
            <a:ext cx="20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/>
              <p:nvPr/>
            </p:nvSpPr>
            <p:spPr>
              <a:xfrm>
                <a:off x="7289800" y="428752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800" y="4287520"/>
                <a:ext cx="1249679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/>
              <p:nvPr/>
            </p:nvSpPr>
            <p:spPr>
              <a:xfrm>
                <a:off x="6050282" y="428752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82" y="4287520"/>
                <a:ext cx="1249679" cy="369332"/>
              </a:xfrm>
              <a:prstGeom prst="rect">
                <a:avLst/>
              </a:prstGeom>
              <a:blipFill>
                <a:blip r:embed="rId3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4AF6498-805F-4521-98F8-08FB7F9112ED}"/>
              </a:ext>
            </a:extLst>
          </p:cNvPr>
          <p:cNvSpPr txBox="1"/>
          <p:nvPr/>
        </p:nvSpPr>
        <p:spPr>
          <a:xfrm>
            <a:off x="4239271" y="5409028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C9CE5B-C4F4-42B7-8223-6F545E969F5E}"/>
              </a:ext>
            </a:extLst>
          </p:cNvPr>
          <p:cNvSpPr txBox="1"/>
          <p:nvPr/>
        </p:nvSpPr>
        <p:spPr>
          <a:xfrm>
            <a:off x="4237993" y="4150360"/>
            <a:ext cx="17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Pretext tasks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A7FCE-4052-4811-8519-962AD0412F29}"/>
              </a:ext>
            </a:extLst>
          </p:cNvPr>
          <p:cNvSpPr txBox="1"/>
          <p:nvPr/>
        </p:nvSpPr>
        <p:spPr>
          <a:xfrm>
            <a:off x="9093200" y="4541520"/>
            <a:ext cx="177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Regressor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A9A461-A58C-4D91-8EDF-9A8CAFC9DBB0}"/>
              </a:ext>
            </a:extLst>
          </p:cNvPr>
          <p:cNvSpPr txBox="1"/>
          <p:nvPr/>
        </p:nvSpPr>
        <p:spPr>
          <a:xfrm>
            <a:off x="4237992" y="1955937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Unsupervised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Generative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32C8BB-3F9A-4203-A611-916710C25E76}"/>
              </a:ext>
            </a:extLst>
          </p:cNvPr>
          <p:cNvSpPr txBox="1"/>
          <p:nvPr/>
        </p:nvSpPr>
        <p:spPr>
          <a:xfrm>
            <a:off x="4237992" y="2705714"/>
            <a:ext cx="303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MLM(autoencoder)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LM(autoregressive)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/>
              <p:nvPr/>
            </p:nvSpPr>
            <p:spPr>
              <a:xfrm>
                <a:off x="6050282" y="3669269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82" y="3669269"/>
                <a:ext cx="1249679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27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2DAF1-2976-43A8-ADD1-5027567DE3DF}"/>
              </a:ext>
            </a:extLst>
          </p:cNvPr>
          <p:cNvSpPr/>
          <p:nvPr/>
        </p:nvSpPr>
        <p:spPr>
          <a:xfrm>
            <a:off x="114935" y="177800"/>
            <a:ext cx="6402703" cy="441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702657-E6D0-4D55-91C6-1711CD7E6127}"/>
              </a:ext>
            </a:extLst>
          </p:cNvPr>
          <p:cNvSpPr/>
          <p:nvPr/>
        </p:nvSpPr>
        <p:spPr>
          <a:xfrm>
            <a:off x="184153" y="233680"/>
            <a:ext cx="3016244" cy="20980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E30FC3-6953-4115-B6F3-E75874C18F9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86080" y="2387600"/>
            <a:ext cx="6131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A3F112-20FD-4DE8-88B1-4478109065D6}"/>
              </a:ext>
            </a:extLst>
          </p:cNvPr>
          <p:cNvCxnSpPr>
            <a:cxnSpLocks/>
          </p:cNvCxnSpPr>
          <p:nvPr/>
        </p:nvCxnSpPr>
        <p:spPr>
          <a:xfrm flipH="1" flipV="1">
            <a:off x="3241040" y="233680"/>
            <a:ext cx="5081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3AFC4E5-FC43-4C03-B180-A17F3EE68AEE}"/>
              </a:ext>
            </a:extLst>
          </p:cNvPr>
          <p:cNvSpPr txBox="1"/>
          <p:nvPr/>
        </p:nvSpPr>
        <p:spPr>
          <a:xfrm>
            <a:off x="4942846" y="3702149"/>
            <a:ext cx="158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8DA539-4814-4B94-94F8-7F8AA07744A8}"/>
              </a:ext>
            </a:extLst>
          </p:cNvPr>
          <p:cNvSpPr txBox="1"/>
          <p:nvPr/>
        </p:nvSpPr>
        <p:spPr>
          <a:xfrm>
            <a:off x="292102" y="2752805"/>
            <a:ext cx="20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/>
              <p:nvPr/>
            </p:nvSpPr>
            <p:spPr>
              <a:xfrm>
                <a:off x="3235960" y="258064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60" y="2580640"/>
                <a:ext cx="1249679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/>
              <p:nvPr/>
            </p:nvSpPr>
            <p:spPr>
              <a:xfrm>
                <a:off x="1996442" y="258064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42" y="2580640"/>
                <a:ext cx="1249679" cy="369332"/>
              </a:xfrm>
              <a:prstGeom prst="rect">
                <a:avLst/>
              </a:prstGeom>
              <a:blipFill>
                <a:blip r:embed="rId3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4AF6498-805F-4521-98F8-08FB7F9112ED}"/>
              </a:ext>
            </a:extLst>
          </p:cNvPr>
          <p:cNvSpPr txBox="1"/>
          <p:nvPr/>
        </p:nvSpPr>
        <p:spPr>
          <a:xfrm>
            <a:off x="185431" y="3702148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C9CE5B-C4F4-42B7-8223-6F545E969F5E}"/>
              </a:ext>
            </a:extLst>
          </p:cNvPr>
          <p:cNvSpPr txBox="1"/>
          <p:nvPr/>
        </p:nvSpPr>
        <p:spPr>
          <a:xfrm>
            <a:off x="184153" y="2443480"/>
            <a:ext cx="17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Pretext tasks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A7FCE-4052-4811-8519-962AD0412F29}"/>
              </a:ext>
            </a:extLst>
          </p:cNvPr>
          <p:cNvSpPr txBox="1"/>
          <p:nvPr/>
        </p:nvSpPr>
        <p:spPr>
          <a:xfrm>
            <a:off x="5039360" y="2834640"/>
            <a:ext cx="177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Regressor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A9A461-A58C-4D91-8EDF-9A8CAFC9DBB0}"/>
              </a:ext>
            </a:extLst>
          </p:cNvPr>
          <p:cNvSpPr txBox="1"/>
          <p:nvPr/>
        </p:nvSpPr>
        <p:spPr>
          <a:xfrm>
            <a:off x="184152" y="249057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Unsupervised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Generative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32C8BB-3F9A-4203-A611-916710C25E76}"/>
              </a:ext>
            </a:extLst>
          </p:cNvPr>
          <p:cNvSpPr txBox="1"/>
          <p:nvPr/>
        </p:nvSpPr>
        <p:spPr>
          <a:xfrm>
            <a:off x="184152" y="998834"/>
            <a:ext cx="303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MLM(autoencoder)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LM(autoregressive)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/>
              <p:nvPr/>
            </p:nvSpPr>
            <p:spPr>
              <a:xfrm>
                <a:off x="1996442" y="1962389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42" y="1962389"/>
                <a:ext cx="1249679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6BBF3229-12A4-40F5-B579-13E34C83F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97798"/>
            <a:ext cx="7596505" cy="251375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8A59A34-F3E2-41CA-9942-64C2D5FBFF69}"/>
              </a:ext>
            </a:extLst>
          </p:cNvPr>
          <p:cNvSpPr txBox="1"/>
          <p:nvPr/>
        </p:nvSpPr>
        <p:spPr>
          <a:xfrm>
            <a:off x="7241536" y="1464270"/>
            <a:ext cx="388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无监督</a:t>
            </a:r>
            <a:r>
              <a:rPr lang="en-US" altLang="zh-CN" dirty="0"/>
              <a:t>(</a:t>
            </a:r>
            <a:r>
              <a:rPr lang="zh-CN" altLang="en-US" dirty="0"/>
              <a:t>自监督</a:t>
            </a:r>
            <a:r>
              <a:rPr lang="en-US" altLang="zh-CN" dirty="0"/>
              <a:t>)</a:t>
            </a:r>
            <a:r>
              <a:rPr lang="zh-CN" altLang="en-US" dirty="0"/>
              <a:t>生成式学习，目标是对输入进行</a:t>
            </a:r>
            <a:r>
              <a:rPr lang="zh-CN" altLang="en-US" b="1" dirty="0"/>
              <a:t>重构。</a:t>
            </a:r>
            <a:r>
              <a:rPr lang="zh-CN" altLang="en-US" dirty="0"/>
              <a:t>更加关注像素级别</a:t>
            </a:r>
            <a:r>
              <a:rPr lang="en-US" altLang="zh-CN" dirty="0"/>
              <a:t>(</a:t>
            </a:r>
            <a:r>
              <a:rPr lang="zh-CN" altLang="en-US" dirty="0"/>
              <a:t>单词级别</a:t>
            </a:r>
            <a:r>
              <a:rPr lang="en-US" altLang="zh-CN" dirty="0"/>
              <a:t>)</a:t>
            </a:r>
            <a:r>
              <a:rPr lang="zh-CN" altLang="en-US" dirty="0"/>
              <a:t>的特征</a:t>
            </a:r>
          </a:p>
        </p:txBody>
      </p:sp>
    </p:spTree>
    <p:extLst>
      <p:ext uri="{BB962C8B-B14F-4D97-AF65-F5344CB8AC3E}">
        <p14:creationId xmlns:p14="http://schemas.microsoft.com/office/powerpoint/2010/main" val="203830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2DAF1-2976-43A8-ADD1-5027567DE3DF}"/>
              </a:ext>
            </a:extLst>
          </p:cNvPr>
          <p:cNvSpPr/>
          <p:nvPr/>
        </p:nvSpPr>
        <p:spPr>
          <a:xfrm>
            <a:off x="114935" y="177800"/>
            <a:ext cx="6402703" cy="441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702657-E6D0-4D55-91C6-1711CD7E6127}"/>
              </a:ext>
            </a:extLst>
          </p:cNvPr>
          <p:cNvSpPr/>
          <p:nvPr/>
        </p:nvSpPr>
        <p:spPr>
          <a:xfrm>
            <a:off x="155571" y="2439702"/>
            <a:ext cx="3016244" cy="20980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E30FC3-6953-4115-B6F3-E75874C18F9A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86080" y="2387600"/>
            <a:ext cx="6131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A3F112-20FD-4DE8-88B1-4478109065D6}"/>
              </a:ext>
            </a:extLst>
          </p:cNvPr>
          <p:cNvCxnSpPr>
            <a:cxnSpLocks/>
          </p:cNvCxnSpPr>
          <p:nvPr/>
        </p:nvCxnSpPr>
        <p:spPr>
          <a:xfrm flipH="1" flipV="1">
            <a:off x="3241040" y="233680"/>
            <a:ext cx="5081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3AFC4E5-FC43-4C03-B180-A17F3EE68AEE}"/>
              </a:ext>
            </a:extLst>
          </p:cNvPr>
          <p:cNvSpPr txBox="1"/>
          <p:nvPr/>
        </p:nvSpPr>
        <p:spPr>
          <a:xfrm>
            <a:off x="4942846" y="3702149"/>
            <a:ext cx="158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8DA539-4814-4B94-94F8-7F8AA07744A8}"/>
              </a:ext>
            </a:extLst>
          </p:cNvPr>
          <p:cNvSpPr txBox="1"/>
          <p:nvPr/>
        </p:nvSpPr>
        <p:spPr>
          <a:xfrm>
            <a:off x="292102" y="2752805"/>
            <a:ext cx="20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/>
              <p:nvPr/>
            </p:nvSpPr>
            <p:spPr>
              <a:xfrm>
                <a:off x="3235960" y="258064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104E89-0AAC-48C0-AE68-8A331F5F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60" y="2580640"/>
                <a:ext cx="1249679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/>
              <p:nvPr/>
            </p:nvSpPr>
            <p:spPr>
              <a:xfrm>
                <a:off x="1996442" y="2580640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F8EAF-9205-4AF6-A3F5-5361333A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42" y="2580640"/>
                <a:ext cx="1249679" cy="369332"/>
              </a:xfrm>
              <a:prstGeom prst="rect">
                <a:avLst/>
              </a:prstGeom>
              <a:blipFill>
                <a:blip r:embed="rId3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4AF6498-805F-4521-98F8-08FB7F9112ED}"/>
              </a:ext>
            </a:extLst>
          </p:cNvPr>
          <p:cNvSpPr txBox="1"/>
          <p:nvPr/>
        </p:nvSpPr>
        <p:spPr>
          <a:xfrm>
            <a:off x="185431" y="3702148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Self-supervised </a:t>
            </a:r>
          </a:p>
          <a:p>
            <a:r>
              <a:rPr lang="en-US" altLang="zh-CN" dirty="0"/>
              <a:t>Discriminative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C9CE5B-C4F4-42B7-8223-6F545E969F5E}"/>
              </a:ext>
            </a:extLst>
          </p:cNvPr>
          <p:cNvSpPr txBox="1"/>
          <p:nvPr/>
        </p:nvSpPr>
        <p:spPr>
          <a:xfrm>
            <a:off x="184153" y="2443480"/>
            <a:ext cx="17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Pretext tasks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A7FCE-4052-4811-8519-962AD0412F29}"/>
              </a:ext>
            </a:extLst>
          </p:cNvPr>
          <p:cNvSpPr txBox="1"/>
          <p:nvPr/>
        </p:nvSpPr>
        <p:spPr>
          <a:xfrm>
            <a:off x="5039360" y="2834640"/>
            <a:ext cx="177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Regressor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A9A461-A58C-4D91-8EDF-9A8CAFC9DBB0}"/>
              </a:ext>
            </a:extLst>
          </p:cNvPr>
          <p:cNvSpPr txBox="1"/>
          <p:nvPr/>
        </p:nvSpPr>
        <p:spPr>
          <a:xfrm>
            <a:off x="184152" y="249057"/>
            <a:ext cx="228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Unsupervised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Generative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32C8BB-3F9A-4203-A611-916710C25E76}"/>
              </a:ext>
            </a:extLst>
          </p:cNvPr>
          <p:cNvSpPr txBox="1"/>
          <p:nvPr/>
        </p:nvSpPr>
        <p:spPr>
          <a:xfrm>
            <a:off x="184152" y="998834"/>
            <a:ext cx="303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MLM(autoencoder)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LM(autoregressive)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/>
              <p:nvPr/>
            </p:nvSpPr>
            <p:spPr>
              <a:xfrm>
                <a:off x="1996442" y="1962389"/>
                <a:ext cx="1249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4738C2-2C7B-4726-AF21-99E20AF3A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42" y="1962389"/>
                <a:ext cx="1249679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E32F8275-A1F1-458D-A9C4-4740D2E7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80" y="4054877"/>
            <a:ext cx="6915785" cy="262532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8AB4320-51F5-47B0-9774-4E54B2F49DB7}"/>
              </a:ext>
            </a:extLst>
          </p:cNvPr>
          <p:cNvSpPr txBox="1"/>
          <p:nvPr/>
        </p:nvSpPr>
        <p:spPr>
          <a:xfrm>
            <a:off x="7241536" y="1464270"/>
            <a:ext cx="388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无监督</a:t>
            </a:r>
            <a:r>
              <a:rPr lang="en-US" altLang="zh-CN" dirty="0"/>
              <a:t>(</a:t>
            </a:r>
            <a:r>
              <a:rPr lang="zh-CN" altLang="en-US" dirty="0"/>
              <a:t>自监督</a:t>
            </a:r>
            <a:r>
              <a:rPr lang="en-US" altLang="zh-CN" dirty="0"/>
              <a:t>)</a:t>
            </a:r>
            <a:r>
              <a:rPr lang="zh-CN" altLang="en-US" dirty="0"/>
              <a:t>判别式学习，目标是判别样本是否满足预置的学习信号。更加关注样本级别</a:t>
            </a:r>
            <a:r>
              <a:rPr lang="en-US" altLang="zh-CN" dirty="0"/>
              <a:t>(</a:t>
            </a:r>
            <a:r>
              <a:rPr lang="zh-CN" altLang="en-US" dirty="0"/>
              <a:t>句子级别</a:t>
            </a:r>
            <a:r>
              <a:rPr lang="en-US" altLang="zh-CN" dirty="0"/>
              <a:t>)</a:t>
            </a:r>
            <a:r>
              <a:rPr lang="zh-CN" altLang="en-US" dirty="0"/>
              <a:t>的特征</a:t>
            </a:r>
          </a:p>
        </p:txBody>
      </p:sp>
    </p:spTree>
    <p:extLst>
      <p:ext uri="{BB962C8B-B14F-4D97-AF65-F5344CB8AC3E}">
        <p14:creationId xmlns:p14="http://schemas.microsoft.com/office/powerpoint/2010/main" val="636489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1666</Words>
  <Application>Microsoft Office PowerPoint</Application>
  <PresentationFormat>宽屏</PresentationFormat>
  <Paragraphs>360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Cambria Math</vt:lpstr>
      <vt:lpstr>Wingdings</vt:lpstr>
      <vt:lpstr>Office 主题​​</vt:lpstr>
      <vt:lpstr>对比学习在文本相似度计算任务上的应用</vt:lpstr>
      <vt:lpstr>文本相似度计算(Semantic Textual Similarity, STS)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对比学习在文本语义相似性计算任务上的应用</dc:title>
  <dc:creator>User</dc:creator>
  <cp:lastModifiedBy>User</cp:lastModifiedBy>
  <cp:revision>160</cp:revision>
  <dcterms:created xsi:type="dcterms:W3CDTF">2021-10-11T00:15:06Z</dcterms:created>
  <dcterms:modified xsi:type="dcterms:W3CDTF">2021-10-17T13:25:10Z</dcterms:modified>
</cp:coreProperties>
</file>